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3663" r:id="rId13"/>
    <p:sldMasterId id="2147483664" r:id="rId14"/>
    <p:sldMasterId id="2147483665" r:id="rId15"/>
  </p:sldMasterIdLst>
  <p:notesMasterIdLst>
    <p:notesMasterId r:id="rId39"/>
  </p:notesMasterIdLst>
  <p:handoutMasterIdLst>
    <p:handoutMasterId r:id="rId40"/>
  </p:handoutMasterIdLst>
  <p:sldIdLst>
    <p:sldId id="380" r:id="rId16"/>
    <p:sldId id="379" r:id="rId17"/>
    <p:sldId id="328" r:id="rId18"/>
    <p:sldId id="327" r:id="rId19"/>
    <p:sldId id="331" r:id="rId20"/>
    <p:sldId id="369" r:id="rId21"/>
    <p:sldId id="332" r:id="rId22"/>
    <p:sldId id="370" r:id="rId23"/>
    <p:sldId id="330" r:id="rId24"/>
    <p:sldId id="338" r:id="rId25"/>
    <p:sldId id="337" r:id="rId26"/>
    <p:sldId id="377" r:id="rId27"/>
    <p:sldId id="335" r:id="rId28"/>
    <p:sldId id="340" r:id="rId29"/>
    <p:sldId id="336" r:id="rId30"/>
    <p:sldId id="334" r:id="rId31"/>
    <p:sldId id="341" r:id="rId32"/>
    <p:sldId id="376" r:id="rId33"/>
    <p:sldId id="356" r:id="rId34"/>
    <p:sldId id="373" r:id="rId35"/>
    <p:sldId id="374" r:id="rId36"/>
    <p:sldId id="357" r:id="rId37"/>
    <p:sldId id="358" r:id="rId38"/>
  </p:sldIdLst>
  <p:sldSz cx="13004800" cy="9753600"/>
  <p:notesSz cx="7099300" cy="10234613"/>
  <p:defaultTextStyle>
    <a:defPPr>
      <a:defRPr lang="en-US"/>
    </a:defPPr>
    <a:lvl1pPr algn="l" rtl="0" eaLnBrk="0" fontAlgn="base" hangingPunct="0">
      <a:spcBef>
        <a:spcPct val="0"/>
      </a:spcBef>
      <a:spcAft>
        <a:spcPct val="0"/>
      </a:spcAft>
      <a:defRPr sz="4200" kern="1200">
        <a:solidFill>
          <a:srgbClr val="414141"/>
        </a:solidFill>
        <a:latin typeface="Gill Sans Light" panose="020B0302020104020203" charset="0"/>
        <a:ea typeface="+mn-ea"/>
        <a:cs typeface="+mn-cs"/>
        <a:sym typeface="Gill Sans Light" panose="020B0302020104020203" charset="0"/>
      </a:defRPr>
    </a:lvl1pPr>
    <a:lvl2pPr marL="457200" algn="l" rtl="0" eaLnBrk="0" fontAlgn="base" hangingPunct="0">
      <a:spcBef>
        <a:spcPct val="0"/>
      </a:spcBef>
      <a:spcAft>
        <a:spcPct val="0"/>
      </a:spcAft>
      <a:defRPr sz="4200" kern="1200">
        <a:solidFill>
          <a:srgbClr val="414141"/>
        </a:solidFill>
        <a:latin typeface="Gill Sans Light" panose="020B0302020104020203" charset="0"/>
        <a:ea typeface="+mn-ea"/>
        <a:cs typeface="+mn-cs"/>
        <a:sym typeface="Gill Sans Light" panose="020B0302020104020203" charset="0"/>
      </a:defRPr>
    </a:lvl2pPr>
    <a:lvl3pPr marL="914400" algn="l" rtl="0" eaLnBrk="0" fontAlgn="base" hangingPunct="0">
      <a:spcBef>
        <a:spcPct val="0"/>
      </a:spcBef>
      <a:spcAft>
        <a:spcPct val="0"/>
      </a:spcAft>
      <a:defRPr sz="4200" kern="1200">
        <a:solidFill>
          <a:srgbClr val="414141"/>
        </a:solidFill>
        <a:latin typeface="Gill Sans Light" panose="020B0302020104020203" charset="0"/>
        <a:ea typeface="+mn-ea"/>
        <a:cs typeface="+mn-cs"/>
        <a:sym typeface="Gill Sans Light" panose="020B0302020104020203" charset="0"/>
      </a:defRPr>
    </a:lvl3pPr>
    <a:lvl4pPr marL="1371600" algn="l" rtl="0" eaLnBrk="0" fontAlgn="base" hangingPunct="0">
      <a:spcBef>
        <a:spcPct val="0"/>
      </a:spcBef>
      <a:spcAft>
        <a:spcPct val="0"/>
      </a:spcAft>
      <a:defRPr sz="4200" kern="1200">
        <a:solidFill>
          <a:srgbClr val="414141"/>
        </a:solidFill>
        <a:latin typeface="Gill Sans Light" panose="020B0302020104020203" charset="0"/>
        <a:ea typeface="+mn-ea"/>
        <a:cs typeface="+mn-cs"/>
        <a:sym typeface="Gill Sans Light" panose="020B0302020104020203" charset="0"/>
      </a:defRPr>
    </a:lvl4pPr>
    <a:lvl5pPr marL="1828800" algn="l" rtl="0" eaLnBrk="0" fontAlgn="base" hangingPunct="0">
      <a:spcBef>
        <a:spcPct val="0"/>
      </a:spcBef>
      <a:spcAft>
        <a:spcPct val="0"/>
      </a:spcAft>
      <a:defRPr sz="4200" kern="1200">
        <a:solidFill>
          <a:srgbClr val="414141"/>
        </a:solidFill>
        <a:latin typeface="Gill Sans Light" panose="020B0302020104020203" charset="0"/>
        <a:ea typeface="+mn-ea"/>
        <a:cs typeface="+mn-cs"/>
        <a:sym typeface="Gill Sans Light" panose="020B0302020104020203" charset="0"/>
      </a:defRPr>
    </a:lvl5pPr>
    <a:lvl6pPr marL="2286000" algn="l" defTabSz="914400" rtl="0" eaLnBrk="1" latinLnBrk="0" hangingPunct="1">
      <a:defRPr sz="4200" kern="1200">
        <a:solidFill>
          <a:srgbClr val="414141"/>
        </a:solidFill>
        <a:latin typeface="Gill Sans Light" panose="020B0302020104020203" charset="0"/>
        <a:ea typeface="+mn-ea"/>
        <a:cs typeface="+mn-cs"/>
        <a:sym typeface="Gill Sans Light" panose="020B0302020104020203" charset="0"/>
      </a:defRPr>
    </a:lvl6pPr>
    <a:lvl7pPr marL="2743200" algn="l" defTabSz="914400" rtl="0" eaLnBrk="1" latinLnBrk="0" hangingPunct="1">
      <a:defRPr sz="4200" kern="1200">
        <a:solidFill>
          <a:srgbClr val="414141"/>
        </a:solidFill>
        <a:latin typeface="Gill Sans Light" panose="020B0302020104020203" charset="0"/>
        <a:ea typeface="+mn-ea"/>
        <a:cs typeface="+mn-cs"/>
        <a:sym typeface="Gill Sans Light" panose="020B0302020104020203" charset="0"/>
      </a:defRPr>
    </a:lvl7pPr>
    <a:lvl8pPr marL="3200400" algn="l" defTabSz="914400" rtl="0" eaLnBrk="1" latinLnBrk="0" hangingPunct="1">
      <a:defRPr sz="4200" kern="1200">
        <a:solidFill>
          <a:srgbClr val="414141"/>
        </a:solidFill>
        <a:latin typeface="Gill Sans Light" panose="020B0302020104020203" charset="0"/>
        <a:ea typeface="+mn-ea"/>
        <a:cs typeface="+mn-cs"/>
        <a:sym typeface="Gill Sans Light" panose="020B0302020104020203" charset="0"/>
      </a:defRPr>
    </a:lvl8pPr>
    <a:lvl9pPr marL="3657600" algn="l" defTabSz="914400" rtl="0" eaLnBrk="1" latinLnBrk="0" hangingPunct="1">
      <a:defRPr sz="4200" kern="1200">
        <a:solidFill>
          <a:srgbClr val="414141"/>
        </a:solidFill>
        <a:latin typeface="Gill Sans Light" panose="020B0302020104020203" charset="0"/>
        <a:ea typeface="+mn-ea"/>
        <a:cs typeface="+mn-cs"/>
        <a:sym typeface="Gill Sans Light" panose="020B0302020104020203"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663300"/>
    <a:srgbClr val="7DB769"/>
    <a:srgbClr val="37594D"/>
    <a:srgbClr val="0FD150"/>
    <a:srgbClr val="0000FF"/>
    <a:srgbClr val="B7C5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7EF04-D591-431C-8829-581DFD18909A}" v="85" dt="2024-11-21T10:54:29.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8257" autoAdjust="0"/>
  </p:normalViewPr>
  <p:slideViewPr>
    <p:cSldViewPr>
      <p:cViewPr varScale="1">
        <p:scale>
          <a:sx n="45" d="100"/>
          <a:sy n="45" d="100"/>
        </p:scale>
        <p:origin x="2100" y="6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Greub" userId="e3d49a7787b4f095" providerId="LiveId" clId="{7147EF04-D591-431C-8829-581DFD18909A}"/>
    <pc:docChg chg="delSld modSld">
      <pc:chgData name="Mike Greub" userId="e3d49a7787b4f095" providerId="LiveId" clId="{7147EF04-D591-431C-8829-581DFD18909A}" dt="2024-11-21T10:54:38.443" v="85" actId="2696"/>
      <pc:docMkLst>
        <pc:docMk/>
      </pc:docMkLst>
      <pc:sldChg chg="modSp del">
        <pc:chgData name="Mike Greub" userId="e3d49a7787b4f095" providerId="LiveId" clId="{7147EF04-D591-431C-8829-581DFD18909A}" dt="2024-11-21T10:54:38.443" v="85" actId="2696"/>
        <pc:sldMkLst>
          <pc:docMk/>
          <pc:sldMk cId="0" sldId="329"/>
        </pc:sldMkLst>
        <pc:spChg chg="mod">
          <ac:chgData name="Mike Greub" userId="e3d49a7787b4f095" providerId="LiveId" clId="{7147EF04-D591-431C-8829-581DFD18909A}" dt="2024-11-21T10:54:29.187" v="84" actId="20577"/>
          <ac:spMkLst>
            <pc:docMk/>
            <pc:sldMk cId="0" sldId="329"/>
            <ac:spMk id="2" creationId="{BD48A9EB-0A16-6763-296B-BBF7772996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0C244-AF48-41D5-B5A3-3BE5C2B3476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CH"/>
        </a:p>
      </dgm:t>
    </dgm:pt>
    <dgm:pt modelId="{2CC810D7-BAB4-41D1-A9F9-D018DB6CB15E}">
      <dgm:prSet phldrT="[Text]"/>
      <dgm:spPr>
        <a:solidFill>
          <a:srgbClr val="37594D"/>
        </a:solidFill>
      </dgm:spPr>
      <dgm:t>
        <a:bodyPr/>
        <a:lstStyle/>
        <a:p>
          <a:r>
            <a:rPr lang="de-CH" b="1" dirty="0">
              <a:solidFill>
                <a:srgbClr val="7DB769"/>
              </a:solidFill>
            </a:rPr>
            <a:t>Hund</a:t>
          </a:r>
        </a:p>
      </dgm:t>
    </dgm:pt>
    <dgm:pt modelId="{C93EE05D-685A-4608-84FA-5C0BFC128D06}" type="parTrans" cxnId="{8433333A-2DD1-4706-BA0B-42ED4C81A44F}">
      <dgm:prSet/>
      <dgm:spPr/>
      <dgm:t>
        <a:bodyPr/>
        <a:lstStyle/>
        <a:p>
          <a:endParaRPr lang="de-CH"/>
        </a:p>
      </dgm:t>
    </dgm:pt>
    <dgm:pt modelId="{F98FE57D-76D3-4B32-B93A-CDB7AEF0DD17}" type="sibTrans" cxnId="{8433333A-2DD1-4706-BA0B-42ED4C81A44F}">
      <dgm:prSet/>
      <dgm:spPr/>
      <dgm:t>
        <a:bodyPr/>
        <a:lstStyle/>
        <a:p>
          <a:endParaRPr lang="de-CH"/>
        </a:p>
      </dgm:t>
    </dgm:pt>
    <dgm:pt modelId="{7A989C38-343F-457D-98C6-CA820199658D}">
      <dgm:prSet phldrT="[Text]"/>
      <dgm:spPr>
        <a:solidFill>
          <a:srgbClr val="FFC000"/>
        </a:solidFill>
      </dgm:spPr>
      <dgm:t>
        <a:bodyPr/>
        <a:lstStyle/>
        <a:p>
          <a:r>
            <a:rPr lang="de-DE" b="1" dirty="0">
              <a:solidFill>
                <a:srgbClr val="7030A0"/>
              </a:solidFill>
            </a:rPr>
            <a:t>Ausbildung</a:t>
          </a:r>
          <a:endParaRPr lang="de-CH" b="1" dirty="0">
            <a:solidFill>
              <a:srgbClr val="7030A0"/>
            </a:solidFill>
          </a:endParaRPr>
        </a:p>
      </dgm:t>
    </dgm:pt>
    <dgm:pt modelId="{0E39D7CB-68A4-46C6-A6B0-D523218DAC64}" type="parTrans" cxnId="{55936030-E4F8-4418-81D5-6E46B06D0221}">
      <dgm:prSet/>
      <dgm:spPr/>
      <dgm:t>
        <a:bodyPr/>
        <a:lstStyle/>
        <a:p>
          <a:endParaRPr lang="de-CH"/>
        </a:p>
      </dgm:t>
    </dgm:pt>
    <dgm:pt modelId="{49D324D6-093F-4339-8A54-6F451C629723}" type="sibTrans" cxnId="{55936030-E4F8-4418-81D5-6E46B06D0221}">
      <dgm:prSet/>
      <dgm:spPr/>
      <dgm:t>
        <a:bodyPr/>
        <a:lstStyle/>
        <a:p>
          <a:endParaRPr lang="de-CH"/>
        </a:p>
      </dgm:t>
    </dgm:pt>
    <dgm:pt modelId="{CB1A00C1-04D0-4901-8FEA-D818D001B087}">
      <dgm:prSet phldrT="[Text]"/>
      <dgm:spPr>
        <a:solidFill>
          <a:srgbClr val="0FD150"/>
        </a:solidFill>
      </dgm:spPr>
      <dgm:t>
        <a:bodyPr/>
        <a:lstStyle/>
        <a:p>
          <a:r>
            <a:rPr lang="de-CH" b="1" dirty="0"/>
            <a:t>Spezialisierung</a:t>
          </a:r>
        </a:p>
      </dgm:t>
    </dgm:pt>
    <dgm:pt modelId="{1A4AB894-9E9F-4315-88F5-77CE8B866747}" type="parTrans" cxnId="{B79F94EB-68DD-4AF1-97B5-6A07DEFBD460}">
      <dgm:prSet/>
      <dgm:spPr/>
      <dgm:t>
        <a:bodyPr/>
        <a:lstStyle/>
        <a:p>
          <a:endParaRPr lang="de-CH"/>
        </a:p>
      </dgm:t>
    </dgm:pt>
    <dgm:pt modelId="{6196D532-9D82-4BD6-8320-A8147015DB9C}" type="sibTrans" cxnId="{B79F94EB-68DD-4AF1-97B5-6A07DEFBD460}">
      <dgm:prSet/>
      <dgm:spPr/>
      <dgm:t>
        <a:bodyPr/>
        <a:lstStyle/>
        <a:p>
          <a:endParaRPr lang="de-CH"/>
        </a:p>
      </dgm:t>
    </dgm:pt>
    <dgm:pt modelId="{1A67F8AA-42A5-4474-92F2-B59DD08F07F6}">
      <dgm:prSet phldrT="[Text]"/>
      <dgm:spPr>
        <a:solidFill>
          <a:srgbClr val="0000FF"/>
        </a:solidFill>
      </dgm:spPr>
      <dgm:t>
        <a:bodyPr/>
        <a:lstStyle/>
        <a:p>
          <a:r>
            <a:rPr lang="de-CH" b="1" dirty="0">
              <a:solidFill>
                <a:srgbClr val="FF0000"/>
              </a:solidFill>
            </a:rPr>
            <a:t>Einsatz</a:t>
          </a:r>
        </a:p>
      </dgm:t>
    </dgm:pt>
    <dgm:pt modelId="{76A447E9-645F-4DA7-9660-4684B82AEBF2}" type="parTrans" cxnId="{7E0DCB3B-34F7-43BA-B684-FA78ADA5BBD3}">
      <dgm:prSet/>
      <dgm:spPr/>
      <dgm:t>
        <a:bodyPr/>
        <a:lstStyle/>
        <a:p>
          <a:endParaRPr lang="de-CH"/>
        </a:p>
      </dgm:t>
    </dgm:pt>
    <dgm:pt modelId="{FF62FAD9-B23B-4E3F-B801-A6B7578C58C6}" type="sibTrans" cxnId="{7E0DCB3B-34F7-43BA-B684-FA78ADA5BBD3}">
      <dgm:prSet/>
      <dgm:spPr/>
      <dgm:t>
        <a:bodyPr/>
        <a:lstStyle/>
        <a:p>
          <a:endParaRPr lang="de-CH"/>
        </a:p>
      </dgm:t>
    </dgm:pt>
    <dgm:pt modelId="{C666A109-611C-4DDA-8E62-980D54D9590A}" type="pres">
      <dgm:prSet presAssocID="{5B50C244-AF48-41D5-B5A3-3BE5C2B34760}" presName="Name0" presStyleCnt="0">
        <dgm:presLayoutVars>
          <dgm:chMax val="7"/>
          <dgm:resizeHandles val="exact"/>
        </dgm:presLayoutVars>
      </dgm:prSet>
      <dgm:spPr/>
    </dgm:pt>
    <dgm:pt modelId="{DE993D2D-3A48-433B-AB0A-0AC1CD25E8B8}" type="pres">
      <dgm:prSet presAssocID="{5B50C244-AF48-41D5-B5A3-3BE5C2B34760}" presName="comp1" presStyleCnt="0"/>
      <dgm:spPr/>
    </dgm:pt>
    <dgm:pt modelId="{23F6BD4E-BB0D-4E92-9B3D-C1271B484F92}" type="pres">
      <dgm:prSet presAssocID="{5B50C244-AF48-41D5-B5A3-3BE5C2B34760}" presName="circle1" presStyleLbl="node1" presStyleIdx="0" presStyleCnt="4"/>
      <dgm:spPr/>
    </dgm:pt>
    <dgm:pt modelId="{1B67B774-C86F-493D-8AB3-590F53B5D535}" type="pres">
      <dgm:prSet presAssocID="{5B50C244-AF48-41D5-B5A3-3BE5C2B34760}" presName="c1text" presStyleLbl="node1" presStyleIdx="0" presStyleCnt="4">
        <dgm:presLayoutVars>
          <dgm:bulletEnabled val="1"/>
        </dgm:presLayoutVars>
      </dgm:prSet>
      <dgm:spPr/>
    </dgm:pt>
    <dgm:pt modelId="{76A8340D-AFE8-488A-A65E-2A317F35D5DF}" type="pres">
      <dgm:prSet presAssocID="{5B50C244-AF48-41D5-B5A3-3BE5C2B34760}" presName="comp2" presStyleCnt="0"/>
      <dgm:spPr/>
    </dgm:pt>
    <dgm:pt modelId="{DF624F98-C38E-45DC-8EAE-2D813D3B4306}" type="pres">
      <dgm:prSet presAssocID="{5B50C244-AF48-41D5-B5A3-3BE5C2B34760}" presName="circle2" presStyleLbl="node1" presStyleIdx="1" presStyleCnt="4"/>
      <dgm:spPr/>
    </dgm:pt>
    <dgm:pt modelId="{0F33F9F4-94A4-457D-9F56-A9230513AD37}" type="pres">
      <dgm:prSet presAssocID="{5B50C244-AF48-41D5-B5A3-3BE5C2B34760}" presName="c2text" presStyleLbl="node1" presStyleIdx="1" presStyleCnt="4">
        <dgm:presLayoutVars>
          <dgm:bulletEnabled val="1"/>
        </dgm:presLayoutVars>
      </dgm:prSet>
      <dgm:spPr/>
    </dgm:pt>
    <dgm:pt modelId="{A5ECD398-3387-4ACF-A54A-C1E1277AD517}" type="pres">
      <dgm:prSet presAssocID="{5B50C244-AF48-41D5-B5A3-3BE5C2B34760}" presName="comp3" presStyleCnt="0"/>
      <dgm:spPr/>
    </dgm:pt>
    <dgm:pt modelId="{800B7A37-3726-4C1B-B802-875CF0E5136E}" type="pres">
      <dgm:prSet presAssocID="{5B50C244-AF48-41D5-B5A3-3BE5C2B34760}" presName="circle3" presStyleLbl="node1" presStyleIdx="2" presStyleCnt="4"/>
      <dgm:spPr/>
    </dgm:pt>
    <dgm:pt modelId="{DC2F9D66-FB94-4C43-B1C6-4744CDF4B3E4}" type="pres">
      <dgm:prSet presAssocID="{5B50C244-AF48-41D5-B5A3-3BE5C2B34760}" presName="c3text" presStyleLbl="node1" presStyleIdx="2" presStyleCnt="4">
        <dgm:presLayoutVars>
          <dgm:bulletEnabled val="1"/>
        </dgm:presLayoutVars>
      </dgm:prSet>
      <dgm:spPr/>
    </dgm:pt>
    <dgm:pt modelId="{FC3DE841-E559-4352-B020-F6B1ABEB9A6E}" type="pres">
      <dgm:prSet presAssocID="{5B50C244-AF48-41D5-B5A3-3BE5C2B34760}" presName="comp4" presStyleCnt="0"/>
      <dgm:spPr/>
    </dgm:pt>
    <dgm:pt modelId="{FA46B869-A55F-4DEE-8891-EFCFEA078019}" type="pres">
      <dgm:prSet presAssocID="{5B50C244-AF48-41D5-B5A3-3BE5C2B34760}" presName="circle4" presStyleLbl="node1" presStyleIdx="3" presStyleCnt="4" custLinFactNeighborX="-486" custLinFactNeighborY="1378"/>
      <dgm:spPr/>
    </dgm:pt>
    <dgm:pt modelId="{CB1CE0A5-D54A-4927-8FBE-54DDB7F265FF}" type="pres">
      <dgm:prSet presAssocID="{5B50C244-AF48-41D5-B5A3-3BE5C2B34760}" presName="c4text" presStyleLbl="node1" presStyleIdx="3" presStyleCnt="4">
        <dgm:presLayoutVars>
          <dgm:bulletEnabled val="1"/>
        </dgm:presLayoutVars>
      </dgm:prSet>
      <dgm:spPr/>
    </dgm:pt>
  </dgm:ptLst>
  <dgm:cxnLst>
    <dgm:cxn modelId="{E67EFA12-B9FA-4AFC-9909-D003CFECA3F7}" type="presOf" srcId="{5B50C244-AF48-41D5-B5A3-3BE5C2B34760}" destId="{C666A109-611C-4DDA-8E62-980D54D9590A}" srcOrd="0" destOrd="0" presId="urn:microsoft.com/office/officeart/2005/8/layout/venn2"/>
    <dgm:cxn modelId="{EF09C514-9D8C-40E1-964A-156124797461}" type="presOf" srcId="{2CC810D7-BAB4-41D1-A9F9-D018DB6CB15E}" destId="{23F6BD4E-BB0D-4E92-9B3D-C1271B484F92}" srcOrd="0" destOrd="0" presId="urn:microsoft.com/office/officeart/2005/8/layout/venn2"/>
    <dgm:cxn modelId="{03CEB924-7C59-43BA-AAC8-37C88938102B}" type="presOf" srcId="{CB1A00C1-04D0-4901-8FEA-D818D001B087}" destId="{800B7A37-3726-4C1B-B802-875CF0E5136E}" srcOrd="0" destOrd="0" presId="urn:microsoft.com/office/officeart/2005/8/layout/venn2"/>
    <dgm:cxn modelId="{55936030-E4F8-4418-81D5-6E46B06D0221}" srcId="{5B50C244-AF48-41D5-B5A3-3BE5C2B34760}" destId="{7A989C38-343F-457D-98C6-CA820199658D}" srcOrd="1" destOrd="0" parTransId="{0E39D7CB-68A4-46C6-A6B0-D523218DAC64}" sibTransId="{49D324D6-093F-4339-8A54-6F451C629723}"/>
    <dgm:cxn modelId="{8433333A-2DD1-4706-BA0B-42ED4C81A44F}" srcId="{5B50C244-AF48-41D5-B5A3-3BE5C2B34760}" destId="{2CC810D7-BAB4-41D1-A9F9-D018DB6CB15E}" srcOrd="0" destOrd="0" parTransId="{C93EE05D-685A-4608-84FA-5C0BFC128D06}" sibTransId="{F98FE57D-76D3-4B32-B93A-CDB7AEF0DD17}"/>
    <dgm:cxn modelId="{7E0DCB3B-34F7-43BA-B684-FA78ADA5BBD3}" srcId="{5B50C244-AF48-41D5-B5A3-3BE5C2B34760}" destId="{1A67F8AA-42A5-4474-92F2-B59DD08F07F6}" srcOrd="3" destOrd="0" parTransId="{76A447E9-645F-4DA7-9660-4684B82AEBF2}" sibTransId="{FF62FAD9-B23B-4E3F-B801-A6B7578C58C6}"/>
    <dgm:cxn modelId="{9C510D3C-FC82-43E8-BFFF-23B676E7856F}" type="presOf" srcId="{CB1A00C1-04D0-4901-8FEA-D818D001B087}" destId="{DC2F9D66-FB94-4C43-B1C6-4744CDF4B3E4}" srcOrd="1" destOrd="0" presId="urn:microsoft.com/office/officeart/2005/8/layout/venn2"/>
    <dgm:cxn modelId="{40481E5F-7402-4C49-B1E1-FD7EC2B1DD89}" type="presOf" srcId="{1A67F8AA-42A5-4474-92F2-B59DD08F07F6}" destId="{FA46B869-A55F-4DEE-8891-EFCFEA078019}" srcOrd="0" destOrd="0" presId="urn:microsoft.com/office/officeart/2005/8/layout/venn2"/>
    <dgm:cxn modelId="{2650A681-2DB0-4474-8F03-0EEE96E45816}" type="presOf" srcId="{7A989C38-343F-457D-98C6-CA820199658D}" destId="{DF624F98-C38E-45DC-8EAE-2D813D3B4306}" srcOrd="0" destOrd="0" presId="urn:microsoft.com/office/officeart/2005/8/layout/venn2"/>
    <dgm:cxn modelId="{8B83F39A-E9A4-40D4-B1E3-65974B26D03F}" type="presOf" srcId="{1A67F8AA-42A5-4474-92F2-B59DD08F07F6}" destId="{CB1CE0A5-D54A-4927-8FBE-54DDB7F265FF}" srcOrd="1" destOrd="0" presId="urn:microsoft.com/office/officeart/2005/8/layout/venn2"/>
    <dgm:cxn modelId="{B5D8F8B4-034F-485D-B21A-D50E53B269E4}" type="presOf" srcId="{7A989C38-343F-457D-98C6-CA820199658D}" destId="{0F33F9F4-94A4-457D-9F56-A9230513AD37}" srcOrd="1" destOrd="0" presId="urn:microsoft.com/office/officeart/2005/8/layout/venn2"/>
    <dgm:cxn modelId="{B79F94EB-68DD-4AF1-97B5-6A07DEFBD460}" srcId="{5B50C244-AF48-41D5-B5A3-3BE5C2B34760}" destId="{CB1A00C1-04D0-4901-8FEA-D818D001B087}" srcOrd="2" destOrd="0" parTransId="{1A4AB894-9E9F-4315-88F5-77CE8B866747}" sibTransId="{6196D532-9D82-4BD6-8320-A8147015DB9C}"/>
    <dgm:cxn modelId="{55C49CF3-EC7E-4CAB-B37C-42C298188502}" type="presOf" srcId="{2CC810D7-BAB4-41D1-A9F9-D018DB6CB15E}" destId="{1B67B774-C86F-493D-8AB3-590F53B5D535}" srcOrd="1" destOrd="0" presId="urn:microsoft.com/office/officeart/2005/8/layout/venn2"/>
    <dgm:cxn modelId="{2A3BA5E5-13CA-42DE-9D71-3DCEAC8D78CE}" type="presParOf" srcId="{C666A109-611C-4DDA-8E62-980D54D9590A}" destId="{DE993D2D-3A48-433B-AB0A-0AC1CD25E8B8}" srcOrd="0" destOrd="0" presId="urn:microsoft.com/office/officeart/2005/8/layout/venn2"/>
    <dgm:cxn modelId="{3393E3C7-7FE0-424A-9D9B-9DA6C0B43955}" type="presParOf" srcId="{DE993D2D-3A48-433B-AB0A-0AC1CD25E8B8}" destId="{23F6BD4E-BB0D-4E92-9B3D-C1271B484F92}" srcOrd="0" destOrd="0" presId="urn:microsoft.com/office/officeart/2005/8/layout/venn2"/>
    <dgm:cxn modelId="{978BDC18-2C6A-4519-8D8A-5B6A831BC0D4}" type="presParOf" srcId="{DE993D2D-3A48-433B-AB0A-0AC1CD25E8B8}" destId="{1B67B774-C86F-493D-8AB3-590F53B5D535}" srcOrd="1" destOrd="0" presId="urn:microsoft.com/office/officeart/2005/8/layout/venn2"/>
    <dgm:cxn modelId="{6E9A4F11-0892-435E-A388-10ECCE517FA3}" type="presParOf" srcId="{C666A109-611C-4DDA-8E62-980D54D9590A}" destId="{76A8340D-AFE8-488A-A65E-2A317F35D5DF}" srcOrd="1" destOrd="0" presId="urn:microsoft.com/office/officeart/2005/8/layout/venn2"/>
    <dgm:cxn modelId="{92E34393-6695-4A2F-9290-BED9AC261186}" type="presParOf" srcId="{76A8340D-AFE8-488A-A65E-2A317F35D5DF}" destId="{DF624F98-C38E-45DC-8EAE-2D813D3B4306}" srcOrd="0" destOrd="0" presId="urn:microsoft.com/office/officeart/2005/8/layout/venn2"/>
    <dgm:cxn modelId="{E31CED04-D911-4A0A-B01D-BCC9830DECDD}" type="presParOf" srcId="{76A8340D-AFE8-488A-A65E-2A317F35D5DF}" destId="{0F33F9F4-94A4-457D-9F56-A9230513AD37}" srcOrd="1" destOrd="0" presId="urn:microsoft.com/office/officeart/2005/8/layout/venn2"/>
    <dgm:cxn modelId="{1E14C75D-BD1E-41D8-8BF1-0DB712011195}" type="presParOf" srcId="{C666A109-611C-4DDA-8E62-980D54D9590A}" destId="{A5ECD398-3387-4ACF-A54A-C1E1277AD517}" srcOrd="2" destOrd="0" presId="urn:microsoft.com/office/officeart/2005/8/layout/venn2"/>
    <dgm:cxn modelId="{B6CE8329-03EB-44CA-B597-D368472E4532}" type="presParOf" srcId="{A5ECD398-3387-4ACF-A54A-C1E1277AD517}" destId="{800B7A37-3726-4C1B-B802-875CF0E5136E}" srcOrd="0" destOrd="0" presId="urn:microsoft.com/office/officeart/2005/8/layout/venn2"/>
    <dgm:cxn modelId="{91F2642A-5E04-463A-B25B-0DE10AA1124B}" type="presParOf" srcId="{A5ECD398-3387-4ACF-A54A-C1E1277AD517}" destId="{DC2F9D66-FB94-4C43-B1C6-4744CDF4B3E4}" srcOrd="1" destOrd="0" presId="urn:microsoft.com/office/officeart/2005/8/layout/venn2"/>
    <dgm:cxn modelId="{6587D05C-6EDF-406D-BFF1-BB847367565D}" type="presParOf" srcId="{C666A109-611C-4DDA-8E62-980D54D9590A}" destId="{FC3DE841-E559-4352-B020-F6B1ABEB9A6E}" srcOrd="3" destOrd="0" presId="urn:microsoft.com/office/officeart/2005/8/layout/venn2"/>
    <dgm:cxn modelId="{209AF21A-2710-4731-8FC1-258175CB3CE6}" type="presParOf" srcId="{FC3DE841-E559-4352-B020-F6B1ABEB9A6E}" destId="{FA46B869-A55F-4DEE-8891-EFCFEA078019}" srcOrd="0" destOrd="0" presId="urn:microsoft.com/office/officeart/2005/8/layout/venn2"/>
    <dgm:cxn modelId="{7BE75643-C456-4E63-B170-D00D4FE53FDD}" type="presParOf" srcId="{FC3DE841-E559-4352-B020-F6B1ABEB9A6E}" destId="{CB1CE0A5-D54A-4927-8FBE-54DDB7F265FF}"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6BD4E-BB0D-4E92-9B3D-C1271B484F92}">
      <dsp:nvSpPr>
        <dsp:cNvPr id="0" name=""/>
        <dsp:cNvSpPr/>
      </dsp:nvSpPr>
      <dsp:spPr>
        <a:xfrm>
          <a:off x="838953" y="0"/>
          <a:ext cx="5779910" cy="5779910"/>
        </a:xfrm>
        <a:prstGeom prst="ellipse">
          <a:avLst/>
        </a:prstGeom>
        <a:solidFill>
          <a:srgbClr val="3759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b="1" kern="1200" dirty="0">
              <a:solidFill>
                <a:srgbClr val="7DB769"/>
              </a:solidFill>
            </a:rPr>
            <a:t>Hund</a:t>
          </a:r>
        </a:p>
      </dsp:txBody>
      <dsp:txXfrm>
        <a:off x="2920877" y="288995"/>
        <a:ext cx="1616063" cy="866986"/>
      </dsp:txXfrm>
    </dsp:sp>
    <dsp:sp modelId="{DF624F98-C38E-45DC-8EAE-2D813D3B4306}">
      <dsp:nvSpPr>
        <dsp:cNvPr id="0" name=""/>
        <dsp:cNvSpPr/>
      </dsp:nvSpPr>
      <dsp:spPr>
        <a:xfrm>
          <a:off x="1416944" y="1155982"/>
          <a:ext cx="4623928" cy="462392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rgbClr val="7030A0"/>
              </a:solidFill>
            </a:rPr>
            <a:t>Ausbildung</a:t>
          </a:r>
          <a:endParaRPr lang="de-CH" sz="1900" b="1" kern="1200" dirty="0">
            <a:solidFill>
              <a:srgbClr val="7030A0"/>
            </a:solidFill>
          </a:endParaRPr>
        </a:p>
      </dsp:txBody>
      <dsp:txXfrm>
        <a:off x="2920877" y="1433417"/>
        <a:ext cx="1616063" cy="832307"/>
      </dsp:txXfrm>
    </dsp:sp>
    <dsp:sp modelId="{800B7A37-3726-4C1B-B802-875CF0E5136E}">
      <dsp:nvSpPr>
        <dsp:cNvPr id="0" name=""/>
        <dsp:cNvSpPr/>
      </dsp:nvSpPr>
      <dsp:spPr>
        <a:xfrm>
          <a:off x="1994935" y="2311964"/>
          <a:ext cx="3467946" cy="3467946"/>
        </a:xfrm>
        <a:prstGeom prst="ellipse">
          <a:avLst/>
        </a:prstGeom>
        <a:solidFill>
          <a:srgbClr val="0FD1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b="1" kern="1200" dirty="0"/>
            <a:t>Spezialisierung</a:t>
          </a:r>
        </a:p>
      </dsp:txBody>
      <dsp:txXfrm>
        <a:off x="2920877" y="2572060"/>
        <a:ext cx="1616063" cy="780287"/>
      </dsp:txXfrm>
    </dsp:sp>
    <dsp:sp modelId="{FA46B869-A55F-4DEE-8891-EFCFEA078019}">
      <dsp:nvSpPr>
        <dsp:cNvPr id="0" name=""/>
        <dsp:cNvSpPr/>
      </dsp:nvSpPr>
      <dsp:spPr>
        <a:xfrm>
          <a:off x="2561690" y="3467946"/>
          <a:ext cx="2311964" cy="2311964"/>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b="1" kern="1200" dirty="0">
              <a:solidFill>
                <a:srgbClr val="FF0000"/>
              </a:solidFill>
            </a:rPr>
            <a:t>Einsatz</a:t>
          </a:r>
        </a:p>
      </dsp:txBody>
      <dsp:txXfrm>
        <a:off x="2900270" y="4045937"/>
        <a:ext cx="1634805" cy="115598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11D93A0-6296-7341-3807-3B56A3DA380B}"/>
              </a:ext>
            </a:extLst>
          </p:cNvPr>
          <p:cNvSpPr>
            <a:spLocks noGrp="1" noChangeArrowheads="1"/>
          </p:cNvSpPr>
          <p:nvPr>
            <p:ph type="hdr" sz="quarter"/>
          </p:nvPr>
        </p:nvSpPr>
        <p:spPr bwMode="auto">
          <a:xfrm>
            <a:off x="0" y="0"/>
            <a:ext cx="3076575" cy="512763"/>
          </a:xfrm>
          <a:prstGeom prst="rect">
            <a:avLst/>
          </a:prstGeom>
          <a:noFill/>
          <a:ln>
            <a:noFill/>
          </a:ln>
          <a:effectLst/>
        </p:spPr>
        <p:txBody>
          <a:bodyPr vert="horz" wrap="square" lIns="94009" tIns="47005" rIns="94009" bIns="47005" numCol="1" anchor="t" anchorCtr="0" compatLnSpc="1">
            <a:prstTxWarp prst="textNoShape">
              <a:avLst/>
            </a:prstTxWarp>
          </a:bodyPr>
          <a:lstStyle>
            <a:lvl1pPr algn="l" defTabSz="939800" eaLnBrk="1" hangingPunct="1">
              <a:defRPr sz="1200">
                <a:solidFill>
                  <a:schemeClr val="tx1"/>
                </a:solidFill>
              </a:defRPr>
            </a:lvl1pPr>
          </a:lstStyle>
          <a:p>
            <a:pPr>
              <a:defRPr/>
            </a:pPr>
            <a:endParaRPr lang="de-CH" altLang="de-DE"/>
          </a:p>
        </p:txBody>
      </p:sp>
      <p:sp>
        <p:nvSpPr>
          <p:cNvPr id="172035" name="Rectangle 3">
            <a:extLst>
              <a:ext uri="{FF2B5EF4-FFF2-40B4-BE49-F238E27FC236}">
                <a16:creationId xmlns:a16="http://schemas.microsoft.com/office/drawing/2014/main" id="{8AF062CC-283A-93B4-FA13-FC6FF18CB19B}"/>
              </a:ext>
            </a:extLst>
          </p:cNvPr>
          <p:cNvSpPr>
            <a:spLocks noGrp="1" noChangeArrowheads="1"/>
          </p:cNvSpPr>
          <p:nvPr>
            <p:ph type="dt" sz="quarter" idx="1"/>
          </p:nvPr>
        </p:nvSpPr>
        <p:spPr bwMode="auto">
          <a:xfrm>
            <a:off x="4021138" y="0"/>
            <a:ext cx="3076575" cy="512763"/>
          </a:xfrm>
          <a:prstGeom prst="rect">
            <a:avLst/>
          </a:prstGeom>
          <a:noFill/>
          <a:ln>
            <a:noFill/>
          </a:ln>
          <a:effectLst/>
        </p:spPr>
        <p:txBody>
          <a:bodyPr vert="horz" wrap="square" lIns="94009" tIns="47005" rIns="94009" bIns="47005" numCol="1" anchor="t" anchorCtr="0" compatLnSpc="1">
            <a:prstTxWarp prst="textNoShape">
              <a:avLst/>
            </a:prstTxWarp>
          </a:bodyPr>
          <a:lstStyle>
            <a:lvl1pPr algn="r" defTabSz="939800" eaLnBrk="1" hangingPunct="1">
              <a:defRPr sz="1200">
                <a:solidFill>
                  <a:schemeClr val="tx1"/>
                </a:solidFill>
              </a:defRPr>
            </a:lvl1pPr>
          </a:lstStyle>
          <a:p>
            <a:pPr>
              <a:defRPr/>
            </a:pPr>
            <a:endParaRPr lang="de-CH" altLang="de-DE"/>
          </a:p>
        </p:txBody>
      </p:sp>
      <p:sp>
        <p:nvSpPr>
          <p:cNvPr id="172036" name="Rectangle 4">
            <a:extLst>
              <a:ext uri="{FF2B5EF4-FFF2-40B4-BE49-F238E27FC236}">
                <a16:creationId xmlns:a16="http://schemas.microsoft.com/office/drawing/2014/main" id="{FB11665B-9E35-CAFE-ECCA-394816CAD8AA}"/>
              </a:ext>
            </a:extLst>
          </p:cNvPr>
          <p:cNvSpPr>
            <a:spLocks noGrp="1" noChangeArrowheads="1"/>
          </p:cNvSpPr>
          <p:nvPr>
            <p:ph type="ftr" sz="quarter" idx="2"/>
          </p:nvPr>
        </p:nvSpPr>
        <p:spPr bwMode="auto">
          <a:xfrm>
            <a:off x="0" y="9720263"/>
            <a:ext cx="3076575" cy="512762"/>
          </a:xfrm>
          <a:prstGeom prst="rect">
            <a:avLst/>
          </a:prstGeom>
          <a:noFill/>
          <a:ln>
            <a:noFill/>
          </a:ln>
          <a:effectLst/>
        </p:spPr>
        <p:txBody>
          <a:bodyPr vert="horz" wrap="square" lIns="94009" tIns="47005" rIns="94009" bIns="47005" numCol="1" anchor="b" anchorCtr="0" compatLnSpc="1">
            <a:prstTxWarp prst="textNoShape">
              <a:avLst/>
            </a:prstTxWarp>
          </a:bodyPr>
          <a:lstStyle>
            <a:lvl1pPr algn="l" defTabSz="939800" eaLnBrk="1" hangingPunct="1">
              <a:defRPr sz="1200">
                <a:solidFill>
                  <a:schemeClr val="tx1"/>
                </a:solidFill>
              </a:defRPr>
            </a:lvl1pPr>
          </a:lstStyle>
          <a:p>
            <a:pPr>
              <a:defRPr/>
            </a:pPr>
            <a:endParaRPr lang="de-CH" altLang="de-DE"/>
          </a:p>
        </p:txBody>
      </p:sp>
      <p:sp>
        <p:nvSpPr>
          <p:cNvPr id="172037" name="Rectangle 5">
            <a:extLst>
              <a:ext uri="{FF2B5EF4-FFF2-40B4-BE49-F238E27FC236}">
                <a16:creationId xmlns:a16="http://schemas.microsoft.com/office/drawing/2014/main" id="{4B806C0D-DF63-2C1B-B8A1-EC25B56C63E4}"/>
              </a:ext>
            </a:extLst>
          </p:cNvPr>
          <p:cNvSpPr>
            <a:spLocks noGrp="1" noChangeArrowheads="1"/>
          </p:cNvSpPr>
          <p:nvPr>
            <p:ph type="sldNum" sz="quarter" idx="3"/>
          </p:nvPr>
        </p:nvSpPr>
        <p:spPr bwMode="auto">
          <a:xfrm>
            <a:off x="4021138" y="9720263"/>
            <a:ext cx="3076575" cy="512762"/>
          </a:xfrm>
          <a:prstGeom prst="rect">
            <a:avLst/>
          </a:prstGeom>
          <a:noFill/>
          <a:ln>
            <a:noFill/>
          </a:ln>
          <a:effectLst/>
        </p:spPr>
        <p:txBody>
          <a:bodyPr vert="horz" wrap="square" lIns="94009" tIns="47005" rIns="94009" bIns="47005" numCol="1" anchor="b" anchorCtr="0" compatLnSpc="1">
            <a:prstTxWarp prst="textNoShape">
              <a:avLst/>
            </a:prstTxWarp>
          </a:bodyPr>
          <a:lstStyle>
            <a:lvl1pPr algn="r" defTabSz="939800" eaLnBrk="1" hangingPunct="1">
              <a:defRPr sz="1200">
                <a:solidFill>
                  <a:schemeClr val="tx1"/>
                </a:solidFill>
              </a:defRPr>
            </a:lvl1pPr>
          </a:lstStyle>
          <a:p>
            <a:pPr>
              <a:defRPr/>
            </a:pPr>
            <a:fld id="{DBA81D62-C418-4182-8CF9-C4F6C1D67609}" type="slidenum">
              <a:rPr lang="de-CH" altLang="de-DE"/>
              <a:pPr>
                <a:defRPr/>
              </a:pPr>
              <a:t>‹Nr.›</a:t>
            </a:fld>
            <a:endParaRPr lang="de-CH"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7EB3D2E-DC26-1261-0BB4-C302D5A4517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a:extLst>
              <a:ext uri="{FF2B5EF4-FFF2-40B4-BE49-F238E27FC236}">
                <a16:creationId xmlns:a16="http://schemas.microsoft.com/office/drawing/2014/main" id="{E924806A-0C34-8136-C29D-0D656981713B}"/>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8F1E543F-544E-4CA8-8A62-419294525677}" type="datetimeFigureOut">
              <a:rPr lang="de-CH"/>
              <a:pPr>
                <a:defRPr/>
              </a:pPr>
              <a:t>21.11.2024</a:t>
            </a:fld>
            <a:endParaRPr lang="de-CH"/>
          </a:p>
        </p:txBody>
      </p:sp>
      <p:sp>
        <p:nvSpPr>
          <p:cNvPr id="4" name="Folienbildplatzhalter 3">
            <a:extLst>
              <a:ext uri="{FF2B5EF4-FFF2-40B4-BE49-F238E27FC236}">
                <a16:creationId xmlns:a16="http://schemas.microsoft.com/office/drawing/2014/main" id="{8474D746-6E79-55B2-9F8C-2C15CC361704}"/>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a:extLst>
              <a:ext uri="{FF2B5EF4-FFF2-40B4-BE49-F238E27FC236}">
                <a16:creationId xmlns:a16="http://schemas.microsoft.com/office/drawing/2014/main" id="{8C175508-55DD-B991-9276-49570066A458}"/>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198385DD-411C-51F9-8E5C-2F31452F3D58}"/>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a:extLst>
              <a:ext uri="{FF2B5EF4-FFF2-40B4-BE49-F238E27FC236}">
                <a16:creationId xmlns:a16="http://schemas.microsoft.com/office/drawing/2014/main" id="{70AA1499-CD4D-1D70-D088-AAEA938AC2D4}"/>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pPr>
              <a:defRPr/>
            </a:pPr>
            <a:fld id="{61B7796F-8EF3-4E7F-A1CF-854DD05C590E}"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61B7796F-8EF3-4E7F-A1CF-854DD05C590E}" type="slidenum">
              <a:rPr lang="de-CH" smtClean="0"/>
              <a:pPr>
                <a:defRPr/>
              </a:pPr>
              <a:t>12</a:t>
            </a:fld>
            <a:endParaRPr lang="de-CH"/>
          </a:p>
        </p:txBody>
      </p:sp>
    </p:spTree>
    <p:extLst>
      <p:ext uri="{BB962C8B-B14F-4D97-AF65-F5344CB8AC3E}">
        <p14:creationId xmlns:p14="http://schemas.microsoft.com/office/powerpoint/2010/main" val="189274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A80176CF-BEAF-6E98-311C-DC9BC915C6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a:extLst>
              <a:ext uri="{FF2B5EF4-FFF2-40B4-BE49-F238E27FC236}">
                <a16:creationId xmlns:a16="http://schemas.microsoft.com/office/drawing/2014/main" id="{B0CA1793-0AF0-EF4C-E00E-910D71C06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dirty="0"/>
          </a:p>
        </p:txBody>
      </p:sp>
      <p:sp>
        <p:nvSpPr>
          <p:cNvPr id="26628" name="Foliennummernplatzhalter 3">
            <a:extLst>
              <a:ext uri="{FF2B5EF4-FFF2-40B4-BE49-F238E27FC236}">
                <a16:creationId xmlns:a16="http://schemas.microsoft.com/office/drawing/2014/main" id="{0A9812A4-3AD5-93C8-AEFE-C6F6D7598A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fld id="{F3B214D6-3B08-4E51-BE71-2DCB943A6214}" type="slidenum">
              <a:rPr lang="de-CH" altLang="de-DE" sz="1200" smtClean="0"/>
              <a:pPr/>
              <a:t>16</a:t>
            </a:fld>
            <a:endParaRPr lang="de-CH"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61B7796F-8EF3-4E7F-A1CF-854DD05C590E}" type="slidenum">
              <a:rPr lang="de-CH" smtClean="0"/>
              <a:pPr>
                <a:defRPr/>
              </a:pPr>
              <a:t>18</a:t>
            </a:fld>
            <a:endParaRPr lang="de-CH"/>
          </a:p>
        </p:txBody>
      </p:sp>
    </p:spTree>
    <p:extLst>
      <p:ext uri="{BB962C8B-B14F-4D97-AF65-F5344CB8AC3E}">
        <p14:creationId xmlns:p14="http://schemas.microsoft.com/office/powerpoint/2010/main" val="293133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8800466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97935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49801212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9241756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219388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3782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216023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874346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2371236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22010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26563933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52037331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81969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775200" y="1384300"/>
            <a:ext cx="1473200" cy="47879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1384300"/>
            <a:ext cx="4267200" cy="47879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1046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775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7757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3022262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09613405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2179397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346169099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355600" y="254000"/>
            <a:ext cx="6070600" cy="92329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4000"/>
            <a:ext cx="6070600" cy="92329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162146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0466902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27473437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19481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97954957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8753761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9375660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8264931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923290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92329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740252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91604214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18629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190757600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5789041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859003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31503974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60111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9965821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268313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318958890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93763" y="519113"/>
            <a:ext cx="11217275" cy="18859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6067051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07513" y="519113"/>
            <a:ext cx="2803525" cy="8266112"/>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93763" y="519113"/>
            <a:ext cx="8261350" cy="8266112"/>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468915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2119949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7895174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409809884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4876800"/>
            <a:ext cx="28702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378200" y="4876800"/>
            <a:ext cx="28702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8221176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991952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600607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3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291450749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327496717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92068178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3667303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775200" y="1384300"/>
            <a:ext cx="1473200" cy="47879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1384300"/>
            <a:ext cx="4267200" cy="47879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413298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25073662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0179904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205144563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8939142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140655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513748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656911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2448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52413450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0306410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3844999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5312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53122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850756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8304309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360746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12045484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78677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53505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3059761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8538291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82589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2912095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315457955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3921108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5312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53122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13557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113494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7664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4058849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299610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5580645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39743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97150"/>
            <a:ext cx="3073400" cy="6188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97150"/>
            <a:ext cx="9067800"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4666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8031409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049544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28775032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762787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38715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314248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553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17761411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1620224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384022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364635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97150"/>
            <a:ext cx="3073400" cy="6188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97150"/>
            <a:ext cx="9067800"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991368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2223826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93763" y="2597150"/>
            <a:ext cx="11217275"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088277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9547301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93763" y="2597150"/>
            <a:ext cx="5532437"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2597150"/>
            <a:ext cx="5532438" cy="6188075"/>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519426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218375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402899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4876800"/>
            <a:ext cx="28702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378200" y="4876800"/>
            <a:ext cx="28702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888034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18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2521231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9279744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893763" y="2597150"/>
            <a:ext cx="11217275"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891856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97150"/>
            <a:ext cx="3073400" cy="6188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97150"/>
            <a:ext cx="9067800" cy="6188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8594371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46111172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186791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91950828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5270500"/>
            <a:ext cx="60706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5270500"/>
            <a:ext cx="6070600" cy="12954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9484990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48008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334077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1335388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60703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25962311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6134792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021800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044700"/>
            <a:ext cx="3073400" cy="4521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044700"/>
            <a:ext cx="9067800" cy="45212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357233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38583981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276805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42885721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8077200"/>
            <a:ext cx="6070600" cy="120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8077200"/>
            <a:ext cx="6070600" cy="120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556510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671838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473759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1765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9354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23834614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06079303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5496066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6832600"/>
            <a:ext cx="3073400" cy="24511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6832600"/>
            <a:ext cx="9067800" cy="24511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1966139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45207552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879209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10912050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06948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7564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790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1496466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434688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8229305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28526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239603953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32785285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6301876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775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7757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975734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80181178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87094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29897435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96637891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3187700"/>
            <a:ext cx="60706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78600" y="3187700"/>
            <a:ext cx="60706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876842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123726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3599910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0470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6973106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64147016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8059641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775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7757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0552104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25600" y="1597025"/>
            <a:ext cx="9753600" cy="3395663"/>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7042311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32307807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380177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87413" y="2432050"/>
            <a:ext cx="11217275" cy="4056063"/>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297484132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56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378200" y="3187700"/>
            <a:ext cx="2870200" cy="584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6693313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5350" y="519113"/>
            <a:ext cx="11217275" cy="1885950"/>
          </a:xfrm>
        </p:spPr>
        <p:txBody>
          <a:bodyPr/>
          <a:lstStyle/>
          <a:p>
            <a:r>
              <a:rPr lang="de-DE"/>
              <a:t>Titelmasterformat durch Klicken bearbeiten</a:t>
            </a:r>
          </a:p>
        </p:txBody>
      </p:sp>
      <p:sp>
        <p:nvSpPr>
          <p:cNvPr id="3" name="Textplatzhalt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95350" y="3562350"/>
            <a:ext cx="5502275"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583363" y="3562350"/>
            <a:ext cx="5529262" cy="5240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8500373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6094999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05466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8572729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5350" y="650875"/>
            <a:ext cx="4194175" cy="2274888"/>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Gill Sans Light" charset="0"/>
            </a:endParaRPr>
          </a:p>
        </p:txBody>
      </p:sp>
      <p:sp>
        <p:nvSpPr>
          <p:cNvPr id="4" name="Textplatzhalt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16057441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5953207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75800" y="254000"/>
            <a:ext cx="3073400" cy="8775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5600" y="254000"/>
            <a:ext cx="9067800" cy="87757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913209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E4E2A51-9A4B-F34A-D4B6-482251AB6797}"/>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de-DE">
                <a:sym typeface="Gill Sans Light" panose="020B0302020104020203" charset="0"/>
              </a:rPr>
              <a:t>Click to edit Master title style</a:t>
            </a:r>
          </a:p>
        </p:txBody>
      </p:sp>
      <p:sp>
        <p:nvSpPr>
          <p:cNvPr id="1027" name="Rectangle 2">
            <a:extLst>
              <a:ext uri="{FF2B5EF4-FFF2-40B4-BE49-F238E27FC236}">
                <a16:creationId xmlns:a16="http://schemas.microsoft.com/office/drawing/2014/main" id="{F7A3BACE-FD04-995A-95C8-410C030D0F4B}"/>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5BC3B1C-1A53-3726-30A3-13394E403A02}"/>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
        <p:nvSpPr>
          <p:cNvPr id="10243" name="Rectangle 2">
            <a:extLst>
              <a:ext uri="{FF2B5EF4-FFF2-40B4-BE49-F238E27FC236}">
                <a16:creationId xmlns:a16="http://schemas.microsoft.com/office/drawing/2014/main" id="{1ACA9B2A-4DFA-AD9B-38C4-25F8D19F06FA}"/>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1pPr>
      <a:lvl2pPr marL="635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2pPr>
      <a:lvl3pPr marL="1016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3pPr>
      <a:lvl4pPr marL="1397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4pPr>
      <a:lvl5pPr marL="1778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46A5DE25-0188-F9E9-8D8C-638A762FA468}"/>
              </a:ext>
            </a:extLst>
          </p:cNvPr>
          <p:cNvSpPr>
            <a:spLocks noGrp="1" noChangeArrowheads="1"/>
          </p:cNvSpPr>
          <p:nvPr>
            <p:ph type="body" idx="1"/>
          </p:nvPr>
        </p:nvSpPr>
        <p:spPr bwMode="auto">
          <a:xfrm>
            <a:off x="355600" y="254000"/>
            <a:ext cx="12293600" cy="923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2pPr>
      <a:lvl3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3pPr>
      <a:lvl4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4pPr>
      <a:lvl5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5pPr>
      <a:lvl6pPr marL="457200" algn="ctr" rtl="0" fontAlgn="base">
        <a:spcBef>
          <a:spcPct val="0"/>
        </a:spcBef>
        <a:spcAft>
          <a:spcPct val="0"/>
        </a:spcAft>
        <a:defRPr sz="7200">
          <a:solidFill>
            <a:srgbClr val="404140"/>
          </a:solidFill>
          <a:latin typeface="Gill Sans Light" charset="0"/>
          <a:sym typeface="Gill Sans Light" charset="0"/>
        </a:defRPr>
      </a:lvl6pPr>
      <a:lvl7pPr marL="914400" algn="ctr" rtl="0" fontAlgn="base">
        <a:spcBef>
          <a:spcPct val="0"/>
        </a:spcBef>
        <a:spcAft>
          <a:spcPct val="0"/>
        </a:spcAft>
        <a:defRPr sz="7200">
          <a:solidFill>
            <a:srgbClr val="404140"/>
          </a:solidFill>
          <a:latin typeface="Gill Sans Light" charset="0"/>
          <a:sym typeface="Gill Sans Light" charset="0"/>
        </a:defRPr>
      </a:lvl7pPr>
      <a:lvl8pPr marL="1371600" algn="ctr" rtl="0" fontAlgn="base">
        <a:spcBef>
          <a:spcPct val="0"/>
        </a:spcBef>
        <a:spcAft>
          <a:spcPct val="0"/>
        </a:spcAft>
        <a:defRPr sz="7200">
          <a:solidFill>
            <a:srgbClr val="404140"/>
          </a:solidFill>
          <a:latin typeface="Gill Sans Light" charset="0"/>
          <a:sym typeface="Gill Sans Light" charset="0"/>
        </a:defRPr>
      </a:lvl8pPr>
      <a:lvl9pPr marL="1828800" algn="ctr" rtl="0" fontAlgn="base">
        <a:spcBef>
          <a:spcPct val="0"/>
        </a:spcBef>
        <a:spcAft>
          <a:spcPct val="0"/>
        </a:spcAft>
        <a:defRPr sz="7200">
          <a:solidFill>
            <a:srgbClr val="404140"/>
          </a:solidFill>
          <a:latin typeface="Gill Sans Light"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rgbClr val="404140"/>
          </a:solidFill>
          <a:latin typeface="+mn-lt"/>
          <a:ea typeface="+mn-ea"/>
          <a:cs typeface="+mn-cs"/>
          <a:sym typeface="Gill Sans Light" panose="020B0302020104020203" charset="0"/>
        </a:defRPr>
      </a:lvl1pPr>
      <a:lvl2pPr marL="6350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rgbClr val="404140"/>
          </a:solidFill>
          <a:latin typeface="+mn-lt"/>
          <a:ea typeface="+mn-ea"/>
          <a:cs typeface="+mn-cs"/>
          <a:sym typeface="Gill Sans Light" panose="020B0302020104020203" charset="0"/>
        </a:defRPr>
      </a:lvl2pPr>
      <a:lvl3pPr marL="10160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rgbClr val="404140"/>
          </a:solidFill>
          <a:latin typeface="+mn-lt"/>
          <a:ea typeface="+mn-ea"/>
          <a:cs typeface="+mn-cs"/>
          <a:sym typeface="Gill Sans Light" panose="020B0302020104020203" charset="0"/>
        </a:defRPr>
      </a:lvl3pPr>
      <a:lvl4pPr marL="13970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rgbClr val="404140"/>
          </a:solidFill>
          <a:latin typeface="+mn-lt"/>
          <a:ea typeface="+mn-ea"/>
          <a:cs typeface="+mn-cs"/>
          <a:sym typeface="Gill Sans Light" panose="020B0302020104020203" charset="0"/>
        </a:defRPr>
      </a:lvl4pPr>
      <a:lvl5pPr marL="17780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rgbClr val="404140"/>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chemeClr val="tx1"/>
          </a:solidFill>
          <a:latin typeface="+mn-lt"/>
          <a:ea typeface="+mn-ea"/>
          <a:cs typeface="+mn-cs"/>
          <a:sym typeface="Gill Sans Light" panose="020B0302020104020203"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chemeClr val="tx1"/>
          </a:solidFill>
          <a:latin typeface="+mn-lt"/>
          <a:ea typeface="+mn-ea"/>
          <a:cs typeface="+mn-cs"/>
          <a:sym typeface="Gill Sans Light" panose="020B0302020104020203"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chemeClr val="tx1"/>
          </a:solidFill>
          <a:latin typeface="+mn-lt"/>
          <a:ea typeface="+mn-ea"/>
          <a:cs typeface="+mn-cs"/>
          <a:sym typeface="Gill Sans Light" panose="020B0302020104020203"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chemeClr val="tx1"/>
          </a:solidFill>
          <a:latin typeface="+mn-lt"/>
          <a:ea typeface="+mn-ea"/>
          <a:cs typeface="+mn-cs"/>
          <a:sym typeface="Gill Sans Light" panose="020B0302020104020203"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panose="020B0302020104020203" charset="0"/>
        <a:buChar char="•"/>
        <a:defRPr sz="46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B046AE8-90CE-A4F5-8A25-95FF33473408}"/>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de-DE">
                <a:sym typeface="Gill Sans Light" panose="020B0302020104020203" charset="0"/>
              </a:rPr>
              <a:t>Click to edit Master title style</a:t>
            </a:r>
          </a:p>
        </p:txBody>
      </p:sp>
      <p:sp>
        <p:nvSpPr>
          <p:cNvPr id="12291" name="Rectangle 2">
            <a:extLst>
              <a:ext uri="{FF2B5EF4-FFF2-40B4-BE49-F238E27FC236}">
                <a16:creationId xmlns:a16="http://schemas.microsoft.com/office/drawing/2014/main" id="{540EBE33-3727-F806-E913-C97B8CE1D091}"/>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2pPr>
      <a:lvl3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3pPr>
      <a:lvl4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4pPr>
      <a:lvl5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5pPr>
      <a:lvl6pPr marL="457200" algn="ctr" rtl="0" fontAlgn="base">
        <a:spcBef>
          <a:spcPct val="0"/>
        </a:spcBef>
        <a:spcAft>
          <a:spcPct val="0"/>
        </a:spcAft>
        <a:defRPr sz="7200">
          <a:solidFill>
            <a:srgbClr val="404140"/>
          </a:solidFill>
          <a:latin typeface="Gill Sans Light" charset="0"/>
          <a:sym typeface="Gill Sans Light" charset="0"/>
        </a:defRPr>
      </a:lvl6pPr>
      <a:lvl7pPr marL="914400" algn="ctr" rtl="0" fontAlgn="base">
        <a:spcBef>
          <a:spcPct val="0"/>
        </a:spcBef>
        <a:spcAft>
          <a:spcPct val="0"/>
        </a:spcAft>
        <a:defRPr sz="7200">
          <a:solidFill>
            <a:srgbClr val="404140"/>
          </a:solidFill>
          <a:latin typeface="Gill Sans Light" charset="0"/>
          <a:sym typeface="Gill Sans Light" charset="0"/>
        </a:defRPr>
      </a:lvl7pPr>
      <a:lvl8pPr marL="1371600" algn="ctr" rtl="0" fontAlgn="base">
        <a:spcBef>
          <a:spcPct val="0"/>
        </a:spcBef>
        <a:spcAft>
          <a:spcPct val="0"/>
        </a:spcAft>
        <a:defRPr sz="7200">
          <a:solidFill>
            <a:srgbClr val="404140"/>
          </a:solidFill>
          <a:latin typeface="Gill Sans Light" charset="0"/>
          <a:sym typeface="Gill Sans Light" charset="0"/>
        </a:defRPr>
      </a:lvl8pPr>
      <a:lvl9pPr marL="1828800" algn="ctr" rtl="0" fontAlgn="base">
        <a:spcBef>
          <a:spcPct val="0"/>
        </a:spcBef>
        <a:spcAft>
          <a:spcPct val="0"/>
        </a:spcAft>
        <a:defRPr sz="7200">
          <a:solidFill>
            <a:srgbClr val="404140"/>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A5827519-32E9-D6D8-7996-5ACA87A6247E}"/>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1pPr>
      <a:lvl2pPr marL="685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2pPr>
      <a:lvl3pPr marL="1066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3pPr>
      <a:lvl4pPr marL="1447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4pPr>
      <a:lvl5pPr marL="1828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B2512DF-C853-F479-D8D0-2550F5E22569}"/>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1pPr>
      <a:lvl2pPr marL="685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2pPr>
      <a:lvl3pPr marL="1066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3pPr>
      <a:lvl4pPr marL="1447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4pPr>
      <a:lvl5pPr marL="1828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319E3C11-DC58-D238-E6DC-E3C14F2F9FE1}"/>
              </a:ext>
            </a:extLst>
          </p:cNvPr>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95B66E9F-7E09-75A9-8942-214C118DDF23}"/>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195F96F8-E785-7142-7E7D-319B5230F41F}"/>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B19308F0-19B5-3BEB-B2C0-FA6B27BCEF29}"/>
              </a:ext>
            </a:extLst>
          </p:cNvPr>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de-DE">
                <a:sym typeface="Gill Sans Light" panose="020B0302020104020203" charset="0"/>
              </a:rPr>
              <a:t>Click to edit Master title style</a:t>
            </a:r>
          </a:p>
        </p:txBody>
      </p:sp>
      <p:sp>
        <p:nvSpPr>
          <p:cNvPr id="5123" name="Rectangle 2">
            <a:extLst>
              <a:ext uri="{FF2B5EF4-FFF2-40B4-BE49-F238E27FC236}">
                <a16:creationId xmlns:a16="http://schemas.microsoft.com/office/drawing/2014/main" id="{746098EA-D883-96DC-7467-08C9A1251806}"/>
              </a:ext>
            </a:extLst>
          </p:cNvPr>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C8AF1EB-0DCF-7C4E-A6C3-4F2B994D8CDB}"/>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de-DE">
                <a:sym typeface="Gill Sans Light" panose="020B0302020104020203" charset="0"/>
              </a:rPr>
              <a:t>Click to edit Master title style</a:t>
            </a:r>
          </a:p>
        </p:txBody>
      </p:sp>
      <p:sp>
        <p:nvSpPr>
          <p:cNvPr id="6147" name="Rectangle 2">
            <a:extLst>
              <a:ext uri="{FF2B5EF4-FFF2-40B4-BE49-F238E27FC236}">
                <a16:creationId xmlns:a16="http://schemas.microsoft.com/office/drawing/2014/main" id="{6E2E3F37-23B5-642E-4F6C-28B112BCEC31}"/>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13D067B-E88A-AC5F-F579-D98E4516D00F}"/>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
        <p:nvSpPr>
          <p:cNvPr id="7171" name="Rectangle 2">
            <a:extLst>
              <a:ext uri="{FF2B5EF4-FFF2-40B4-BE49-F238E27FC236}">
                <a16:creationId xmlns:a16="http://schemas.microsoft.com/office/drawing/2014/main" id="{96FD8CF2-F52F-D252-FAF6-163CD12A709D}"/>
              </a:ext>
            </a:extLst>
          </p:cNvPr>
          <p:cNvSpPr>
            <a:spLocks noGrp="1" noChangeArrowheads="1"/>
          </p:cNvSpPr>
          <p:nvPr>
            <p:ph type="body" idx="1"/>
          </p:nvPr>
        </p:nvSpPr>
        <p:spPr bwMode="auto">
          <a:xfrm>
            <a:off x="67564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2pPr>
      <a:lvl3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3pPr>
      <a:lvl4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4pPr>
      <a:lvl5pPr algn="ctr" rtl="0" eaLnBrk="0" fontAlgn="base" hangingPunct="0">
        <a:spcBef>
          <a:spcPct val="0"/>
        </a:spcBef>
        <a:spcAft>
          <a:spcPct val="0"/>
        </a:spcAft>
        <a:defRPr sz="7200">
          <a:solidFill>
            <a:srgbClr val="404140"/>
          </a:solidFill>
          <a:latin typeface="Gill Sans Light" charset="0"/>
          <a:sym typeface="Gill Sans Light" panose="020B0302020104020203" charset="0"/>
        </a:defRPr>
      </a:lvl5pPr>
      <a:lvl6pPr marL="457200" algn="ctr" rtl="0" fontAlgn="base">
        <a:spcBef>
          <a:spcPct val="0"/>
        </a:spcBef>
        <a:spcAft>
          <a:spcPct val="0"/>
        </a:spcAft>
        <a:defRPr sz="7200">
          <a:solidFill>
            <a:srgbClr val="404140"/>
          </a:solidFill>
          <a:latin typeface="Gill Sans Light" charset="0"/>
          <a:sym typeface="Gill Sans Light" charset="0"/>
        </a:defRPr>
      </a:lvl6pPr>
      <a:lvl7pPr marL="914400" algn="ctr" rtl="0" fontAlgn="base">
        <a:spcBef>
          <a:spcPct val="0"/>
        </a:spcBef>
        <a:spcAft>
          <a:spcPct val="0"/>
        </a:spcAft>
        <a:defRPr sz="7200">
          <a:solidFill>
            <a:srgbClr val="404140"/>
          </a:solidFill>
          <a:latin typeface="Gill Sans Light" charset="0"/>
          <a:sym typeface="Gill Sans Light" charset="0"/>
        </a:defRPr>
      </a:lvl7pPr>
      <a:lvl8pPr marL="1371600" algn="ctr" rtl="0" fontAlgn="base">
        <a:spcBef>
          <a:spcPct val="0"/>
        </a:spcBef>
        <a:spcAft>
          <a:spcPct val="0"/>
        </a:spcAft>
        <a:defRPr sz="7200">
          <a:solidFill>
            <a:srgbClr val="404140"/>
          </a:solidFill>
          <a:latin typeface="Gill Sans Light" charset="0"/>
          <a:sym typeface="Gill Sans Light" charset="0"/>
        </a:defRPr>
      </a:lvl8pPr>
      <a:lvl9pPr marL="1828800" algn="ctr" rtl="0" fontAlgn="base">
        <a:spcBef>
          <a:spcPct val="0"/>
        </a:spcBef>
        <a:spcAft>
          <a:spcPct val="0"/>
        </a:spcAft>
        <a:defRPr sz="7200">
          <a:solidFill>
            <a:srgbClr val="404140"/>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rgbClr val="404140"/>
          </a:solidFill>
          <a:latin typeface="+mn-lt"/>
          <a:ea typeface="+mn-ea"/>
          <a:cs typeface="+mn-cs"/>
          <a:sym typeface="Gill Sans Light" panose="020B0302020104020203" charset="0"/>
        </a:defRPr>
      </a:lvl1pPr>
      <a:lvl2pPr marL="635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rgbClr val="404140"/>
          </a:solidFill>
          <a:latin typeface="+mn-lt"/>
          <a:ea typeface="+mn-ea"/>
          <a:cs typeface="+mn-cs"/>
          <a:sym typeface="Gill Sans Light" panose="020B0302020104020203" charset="0"/>
        </a:defRPr>
      </a:lvl2pPr>
      <a:lvl3pPr marL="1016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rgbClr val="404140"/>
          </a:solidFill>
          <a:latin typeface="+mn-lt"/>
          <a:ea typeface="+mn-ea"/>
          <a:cs typeface="+mn-cs"/>
          <a:sym typeface="Gill Sans Light" panose="020B0302020104020203" charset="0"/>
        </a:defRPr>
      </a:lvl3pPr>
      <a:lvl4pPr marL="1397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rgbClr val="404140"/>
          </a:solidFill>
          <a:latin typeface="+mn-lt"/>
          <a:ea typeface="+mn-ea"/>
          <a:cs typeface="+mn-cs"/>
          <a:sym typeface="Gill Sans Light" panose="020B0302020104020203" charset="0"/>
        </a:defRPr>
      </a:lvl4pPr>
      <a:lvl5pPr marL="1778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rgbClr val="404140"/>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70A28E4E-4F94-7170-456C-BD8A94476126}"/>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
        <p:nvSpPr>
          <p:cNvPr id="8195" name="Rectangle 2">
            <a:extLst>
              <a:ext uri="{FF2B5EF4-FFF2-40B4-BE49-F238E27FC236}">
                <a16:creationId xmlns:a16="http://schemas.microsoft.com/office/drawing/2014/main" id="{80299063-3528-691B-8CEF-DF1E1C98DEBF}"/>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1pPr>
      <a:lvl2pPr marL="635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2pPr>
      <a:lvl3pPr marL="1016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3pPr>
      <a:lvl4pPr marL="1397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4pPr>
      <a:lvl5pPr marL="1778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F68C9243-D7A7-580F-E8D7-18507771EE59}"/>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title style</a:t>
            </a:r>
          </a:p>
        </p:txBody>
      </p:sp>
      <p:sp>
        <p:nvSpPr>
          <p:cNvPr id="9219" name="Rectangle 2">
            <a:extLst>
              <a:ext uri="{FF2B5EF4-FFF2-40B4-BE49-F238E27FC236}">
                <a16:creationId xmlns:a16="http://schemas.microsoft.com/office/drawing/2014/main" id="{23A34B4F-4DCC-4EDD-4B3E-63ED706055EC}"/>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de-DE">
                <a:sym typeface="Gill Sans Light" panose="020B0302020104020203" charset="0"/>
              </a:rPr>
              <a:t>Click to edit Master text styles</a:t>
            </a:r>
          </a:p>
          <a:p>
            <a:pPr lvl="1"/>
            <a:r>
              <a:rPr lang="en-US" altLang="de-DE">
                <a:sym typeface="Gill Sans Light" panose="020B0302020104020203" charset="0"/>
              </a:rPr>
              <a:t>Second level</a:t>
            </a:r>
          </a:p>
          <a:p>
            <a:pPr lvl="2"/>
            <a:r>
              <a:rPr lang="en-US" altLang="de-DE">
                <a:sym typeface="Gill Sans Light" panose="020B0302020104020203" charset="0"/>
              </a:rPr>
              <a:t>Third level</a:t>
            </a:r>
          </a:p>
          <a:p>
            <a:pPr lvl="3"/>
            <a:r>
              <a:rPr lang="en-US" altLang="de-DE">
                <a:sym typeface="Gill Sans Light" panose="020B0302020104020203" charset="0"/>
              </a:rPr>
              <a:t>Fourth level</a:t>
            </a:r>
          </a:p>
          <a:p>
            <a:pPr lvl="4"/>
            <a:r>
              <a:rPr lang="en-US" altLang="de-DE">
                <a:sym typeface="Gill Sans Light" panose="020B0302020104020203"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charset="0"/>
        </a:defRPr>
      </a:lvl1pPr>
      <a:lvl2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2pPr>
      <a:lvl3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3pPr>
      <a:lvl4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4pPr>
      <a:lvl5pPr algn="ctr" rtl="0" eaLnBrk="0" fontAlgn="base" hangingPunct="0">
        <a:spcBef>
          <a:spcPct val="0"/>
        </a:spcBef>
        <a:spcAft>
          <a:spcPct val="0"/>
        </a:spcAft>
        <a:defRPr sz="7200">
          <a:solidFill>
            <a:schemeClr val="tx1"/>
          </a:solidFill>
          <a:latin typeface="Gill Sans Light" charset="0"/>
          <a:sym typeface="Gill Sans Light" panose="020B0302020104020203"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1pPr>
      <a:lvl2pPr marL="635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2pPr>
      <a:lvl3pPr marL="1016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3pPr>
      <a:lvl4pPr marL="1397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4pPr>
      <a:lvl5pPr marL="1778000" indent="-304800" algn="l" rtl="0" eaLnBrk="0" fontAlgn="base" hangingPunct="0">
        <a:spcBef>
          <a:spcPts val="3800"/>
        </a:spcBef>
        <a:spcAft>
          <a:spcPct val="0"/>
        </a:spcAft>
        <a:buClr>
          <a:srgbClr val="414141"/>
        </a:buClr>
        <a:buSzPct val="81000"/>
        <a:buFont typeface="Gill Sans Light" panose="020B0302020104020203" charset="0"/>
        <a:buChar char="•"/>
        <a:defRPr sz="3800" kern="1200">
          <a:solidFill>
            <a:schemeClr val="tx1"/>
          </a:solidFill>
          <a:latin typeface="+mn-lt"/>
          <a:ea typeface="+mn-ea"/>
          <a:cs typeface="+mn-cs"/>
          <a:sym typeface="Gill Sans Light" panose="020B0302020104020203"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15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image" Target="../media/image3.wmf"/><Relationship Id="rId1" Type="http://schemas.openxmlformats.org/officeDocument/2006/relationships/slideLayout" Target="../slideLayouts/slideLayout15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wmf"/><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56.xml"/><Relationship Id="rId6" Type="http://schemas.openxmlformats.org/officeDocument/2006/relationships/diagramData" Target="../diagrams/data1.xml"/><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5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56.xml"/><Relationship Id="rId6" Type="http://schemas.openxmlformats.org/officeDocument/2006/relationships/image" Target="../media/image35.png"/><Relationship Id="rId5" Type="http://schemas.openxmlformats.org/officeDocument/2006/relationships/image" Target="../media/image32.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Layout" Target="../slideLayouts/slideLayout15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5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8EC88033-DC73-A6A0-FD49-91F6A512999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06B5DBF5-EC9C-771A-1419-15433FE47B01}"/>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18436" name="Grafik 7" descr="TKGS Logo.wmf">
            <a:extLst>
              <a:ext uri="{FF2B5EF4-FFF2-40B4-BE49-F238E27FC236}">
                <a16:creationId xmlns:a16="http://schemas.microsoft.com/office/drawing/2014/main" id="{33D8A1FF-1729-CD8B-5497-4F54F5B07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3">
            <a:extLst>
              <a:ext uri="{FF2B5EF4-FFF2-40B4-BE49-F238E27FC236}">
                <a16:creationId xmlns:a16="http://schemas.microsoft.com/office/drawing/2014/main" id="{9E550CD3-3295-500E-C09F-1C2E76A8D9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343DFE9D-D4EF-B67E-84E1-48B04AE5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005" y="3609520"/>
            <a:ext cx="9227603" cy="3415623"/>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pic>
        <p:nvPicPr>
          <p:cNvPr id="3" name="Picture 2" descr="Schweizer Helfer nach Erdbeben - Redog rettet 28 Menschen lebend aus den  Trümmern in der Türkei - News - SRF">
            <a:extLst>
              <a:ext uri="{FF2B5EF4-FFF2-40B4-BE49-F238E27FC236}">
                <a16:creationId xmlns:a16="http://schemas.microsoft.com/office/drawing/2014/main" id="{56EBE1E3-F99E-17D9-046C-092A35110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0525" y="7578725"/>
            <a:ext cx="2857500" cy="16002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28" name="Picture 4" descr="Spannende Jobs beim Branchenleader der Schweiz">
            <a:extLst>
              <a:ext uri="{FF2B5EF4-FFF2-40B4-BE49-F238E27FC236}">
                <a16:creationId xmlns:a16="http://schemas.microsoft.com/office/drawing/2014/main" id="{6E68642D-ED12-E457-D8CE-898AFB7AD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936" y="1537156"/>
            <a:ext cx="2857500" cy="16002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30" name="Picture 6" descr="Dienst- / Militärhunde - Hundeschule Hagmann">
            <a:extLst>
              <a:ext uri="{FF2B5EF4-FFF2-40B4-BE49-F238E27FC236}">
                <a16:creationId xmlns:a16="http://schemas.microsoft.com/office/drawing/2014/main" id="{15E4118E-03D3-3C09-36ED-8741F24A7C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998" y="7533604"/>
            <a:ext cx="2619375" cy="174307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32" name="Picture 8" descr="Drogenspürhunde – Immer der Nase nach | ZooRoyal Magazin">
            <a:extLst>
              <a:ext uri="{FF2B5EF4-FFF2-40B4-BE49-F238E27FC236}">
                <a16:creationId xmlns:a16="http://schemas.microsoft.com/office/drawing/2014/main" id="{C1242D07-D582-13F5-FDC8-3296975FE3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3314" y="1654175"/>
            <a:ext cx="2495550" cy="183832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219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58E714B-1E27-4BF6-7C97-E0EC89B2F90D}"/>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30724" name="Grafik 7" descr="TKGS Logo.wmf">
            <a:extLst>
              <a:ext uri="{FF2B5EF4-FFF2-40B4-BE49-F238E27FC236}">
                <a16:creationId xmlns:a16="http://schemas.microsoft.com/office/drawing/2014/main" id="{0EFC1D70-7665-1988-D153-76BC9B532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Grafik 3">
            <a:extLst>
              <a:ext uri="{FF2B5EF4-FFF2-40B4-BE49-F238E27FC236}">
                <a16:creationId xmlns:a16="http://schemas.microsoft.com/office/drawing/2014/main" id="{E77AC644-AEA8-C83F-781C-96B2C08EE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0726" name="Text Box 6">
            <a:extLst>
              <a:ext uri="{FF2B5EF4-FFF2-40B4-BE49-F238E27FC236}">
                <a16:creationId xmlns:a16="http://schemas.microsoft.com/office/drawing/2014/main" id="{9449E43B-81A6-E947-FA94-96E6ACF0E211}"/>
              </a:ext>
            </a:extLst>
          </p:cNvPr>
          <p:cNvSpPr txBox="1">
            <a:spLocks noChangeArrowheads="1"/>
          </p:cNvSpPr>
          <p:nvPr/>
        </p:nvSpPr>
        <p:spPr bwMode="auto">
          <a:xfrm>
            <a:off x="456346" y="1520477"/>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30727" name="Textfeld 2">
            <a:extLst>
              <a:ext uri="{FF2B5EF4-FFF2-40B4-BE49-F238E27FC236}">
                <a16:creationId xmlns:a16="http://schemas.microsoft.com/office/drawing/2014/main" id="{5E541273-E532-2B4E-A3B9-3F0C27AFF3A5}"/>
              </a:ext>
            </a:extLst>
          </p:cNvPr>
          <p:cNvSpPr txBox="1">
            <a:spLocks noChangeArrowheads="1"/>
          </p:cNvSpPr>
          <p:nvPr/>
        </p:nvSpPr>
        <p:spPr bwMode="auto">
          <a:xfrm>
            <a:off x="760413" y="3149599"/>
            <a:ext cx="12006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200" dirty="0">
                <a:latin typeface="Arial" panose="020B0604020202020204" pitchFamily="34" charset="0"/>
                <a:cs typeface="Arial" panose="020B0604020202020204" pitchFamily="34" charset="0"/>
              </a:rPr>
              <a:t>Der Hundezucht kommt dabei eine sehr grosse und wichtige Bedeutung zu.</a:t>
            </a:r>
          </a:p>
          <a:p>
            <a:r>
              <a:rPr lang="de-CH" altLang="de-DE" sz="3200" dirty="0">
                <a:latin typeface="Arial" panose="020B0604020202020204" pitchFamily="34" charset="0"/>
                <a:cs typeface="Arial" panose="020B0604020202020204" pitchFamily="34" charset="0"/>
              </a:rPr>
              <a:t>Für die vielfältigen und anspruchsvollen Aufgaben im Sport- und Gebrauchshundebereich sind nicht alle Rasseneigenschaften gleichermassen geeignet!</a:t>
            </a:r>
          </a:p>
          <a:p>
            <a:endParaRPr lang="de-CH" altLang="de-DE" sz="3600" dirty="0">
              <a:latin typeface="Arial" panose="020B0604020202020204" pitchFamily="34" charset="0"/>
              <a:cs typeface="Arial" panose="020B0604020202020204" pitchFamily="34" charset="0"/>
            </a:endParaRPr>
          </a:p>
          <a:p>
            <a:r>
              <a:rPr lang="de-CH" altLang="de-DE" sz="3600" dirty="0">
                <a:latin typeface="Arial" panose="020B0604020202020204" pitchFamily="34" charset="0"/>
                <a:cs typeface="Arial" panose="020B0604020202020204" pitchFamily="34" charset="0"/>
              </a:rPr>
              <a:t> </a:t>
            </a:r>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p:txBody>
      </p:sp>
      <p:cxnSp>
        <p:nvCxnSpPr>
          <p:cNvPr id="30730" name="Gerader Verbinder 3">
            <a:extLst>
              <a:ext uri="{FF2B5EF4-FFF2-40B4-BE49-F238E27FC236}">
                <a16:creationId xmlns:a16="http://schemas.microsoft.com/office/drawing/2014/main" id="{C858267C-4156-F416-9619-EB1804B23A4D}"/>
              </a:ext>
            </a:extLst>
          </p:cNvPr>
          <p:cNvCxnSpPr>
            <a:cxnSpLocks noChangeShapeType="1"/>
          </p:cNvCxnSpPr>
          <p:nvPr/>
        </p:nvCxnSpPr>
        <p:spPr bwMode="auto">
          <a:xfrm>
            <a:off x="525463" y="2925688"/>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90" name="Picture 2" descr="Deutscher Boxer Leistungsfähiger Familienhund der gerne lernt!">
            <a:extLst>
              <a:ext uri="{FF2B5EF4-FFF2-40B4-BE49-F238E27FC236}">
                <a16:creationId xmlns:a16="http://schemas.microsoft.com/office/drawing/2014/main" id="{E0C49895-0602-7F31-C92B-BBE6DF0D2C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58" r="8522" b="22767"/>
          <a:stretch/>
        </p:blipFill>
        <p:spPr bwMode="auto">
          <a:xfrm>
            <a:off x="4676688" y="188315"/>
            <a:ext cx="3505374" cy="2652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Welpen sozialisieren: So klappt's! | Infos &amp; Tipps">
            <a:extLst>
              <a:ext uri="{FF2B5EF4-FFF2-40B4-BE49-F238E27FC236}">
                <a16:creationId xmlns:a16="http://schemas.microsoft.com/office/drawing/2014/main" id="{4FB33739-1A40-6FCA-3584-4C00247F2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976" y="5725473"/>
            <a:ext cx="2592288" cy="19095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age trifft Antwort :: Detail Quiz">
            <a:extLst>
              <a:ext uri="{FF2B5EF4-FFF2-40B4-BE49-F238E27FC236}">
                <a16:creationId xmlns:a16="http://schemas.microsoft.com/office/drawing/2014/main" id="{F0744BC6-9193-2A9C-7654-8A94928D8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984" y="5752752"/>
            <a:ext cx="33909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DFE7B0F-DF7F-BA05-FF74-00C3C84C19FA}"/>
              </a:ext>
            </a:extLst>
          </p:cNvPr>
          <p:cNvSpPr txBox="1"/>
          <p:nvPr/>
        </p:nvSpPr>
        <p:spPr>
          <a:xfrm>
            <a:off x="-80228" y="7758113"/>
            <a:ext cx="13019205" cy="2031325"/>
          </a:xfrm>
          <a:prstGeom prst="rect">
            <a:avLst/>
          </a:prstGeom>
          <a:noFill/>
        </p:spPr>
        <p:txBody>
          <a:bodyPr wrap="none" rtlCol="0">
            <a:spAutoFit/>
          </a:bodyPr>
          <a:lstStyle/>
          <a:p>
            <a:pPr algn="ctr"/>
            <a:r>
              <a:rPr lang="de-DE" b="1" dirty="0">
                <a:solidFill>
                  <a:srgbClr val="FF0000"/>
                </a:solidFill>
              </a:rPr>
              <a:t>Für die Selektionskriterien der Gebrauchshundezucht ist es</a:t>
            </a:r>
          </a:p>
          <a:p>
            <a:pPr algn="ctr"/>
            <a:r>
              <a:rPr lang="de-DE" b="1" dirty="0">
                <a:solidFill>
                  <a:srgbClr val="FF0000"/>
                </a:solidFill>
              </a:rPr>
              <a:t>von entscheidender Wichtigkeit, dass der Verwendungszweck</a:t>
            </a:r>
          </a:p>
          <a:p>
            <a:pPr algn="ctr"/>
            <a:r>
              <a:rPr lang="de-DE" b="1" dirty="0">
                <a:solidFill>
                  <a:srgbClr val="FF0000"/>
                </a:solidFill>
              </a:rPr>
              <a:t>und dessen Ansprüche in den Mittelpunkt gestellt werden.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D685CE8-8EDA-8490-DA8A-E92B25EE97D3}"/>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9700" name="Grafik 7" descr="TKGS Logo.wmf">
            <a:extLst>
              <a:ext uri="{FF2B5EF4-FFF2-40B4-BE49-F238E27FC236}">
                <a16:creationId xmlns:a16="http://schemas.microsoft.com/office/drawing/2014/main" id="{31C14709-75D4-A560-BC25-CEC8A9055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Grafik 3">
            <a:extLst>
              <a:ext uri="{FF2B5EF4-FFF2-40B4-BE49-F238E27FC236}">
                <a16:creationId xmlns:a16="http://schemas.microsoft.com/office/drawing/2014/main" id="{9B5107E8-BAF8-BCDF-D7AE-765FBDBA8C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9702" name="Text Box 6">
            <a:extLst>
              <a:ext uri="{FF2B5EF4-FFF2-40B4-BE49-F238E27FC236}">
                <a16:creationId xmlns:a16="http://schemas.microsoft.com/office/drawing/2014/main" id="{030C9299-DE10-7F6D-19B8-85425E3AA7DC}"/>
              </a:ext>
            </a:extLst>
          </p:cNvPr>
          <p:cNvSpPr txBox="1">
            <a:spLocks noChangeArrowheads="1"/>
          </p:cNvSpPr>
          <p:nvPr/>
        </p:nvSpPr>
        <p:spPr bwMode="auto">
          <a:xfrm>
            <a:off x="499269" y="1551433"/>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29703" name="Textfeld 2">
            <a:extLst>
              <a:ext uri="{FF2B5EF4-FFF2-40B4-BE49-F238E27FC236}">
                <a16:creationId xmlns:a16="http://schemas.microsoft.com/office/drawing/2014/main" id="{F76B740F-F7F4-E1E2-AF66-809FC15D0AAB}"/>
              </a:ext>
            </a:extLst>
          </p:cNvPr>
          <p:cNvSpPr txBox="1">
            <a:spLocks noChangeArrowheads="1"/>
          </p:cNvSpPr>
          <p:nvPr/>
        </p:nvSpPr>
        <p:spPr bwMode="auto">
          <a:xfrm>
            <a:off x="623888" y="3465513"/>
            <a:ext cx="120062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dirty="0">
                <a:latin typeface="Arial" panose="020B0604020202020204" pitchFamily="34" charset="0"/>
                <a:cs typeface="Arial" panose="020B0604020202020204" pitchFamily="34" charset="0"/>
              </a:rPr>
              <a:t>Wir dürfen vermehrt feststellen, dass viele «unserer» erfolgreichen Funktionäre (Richter, Helfer, Trainer, usw.) im Ursprung aus dem Sportbereich stammen und sich dann nach und nach auch im Gebrauchshundebereich Fuss gefasst und sich weitergebildet haben.</a:t>
            </a:r>
          </a:p>
          <a:p>
            <a:r>
              <a:rPr lang="de-CH" altLang="de-DE" sz="3600" dirty="0">
                <a:latin typeface="Arial" panose="020B0604020202020204" pitchFamily="34" charset="0"/>
                <a:cs typeface="Arial" panose="020B0604020202020204" pitchFamily="34" charset="0"/>
              </a:rPr>
              <a:t>Was schlussendlich für beide Bereiche einen grossen Gewinn und Mehrwert bedeutet.</a:t>
            </a:r>
            <a:endParaRPr lang="de-CH" altLang="de-DE" sz="2000" dirty="0">
              <a:latin typeface="Arial" panose="020B0604020202020204" pitchFamily="34" charset="0"/>
              <a:cs typeface="Arial" panose="020B0604020202020204" pitchFamily="34" charset="0"/>
            </a:endParaRPr>
          </a:p>
        </p:txBody>
      </p:sp>
      <p:cxnSp>
        <p:nvCxnSpPr>
          <p:cNvPr id="29704" name="Gerader Verbinder 3">
            <a:extLst>
              <a:ext uri="{FF2B5EF4-FFF2-40B4-BE49-F238E27FC236}">
                <a16:creationId xmlns:a16="http://schemas.microsoft.com/office/drawing/2014/main" id="{03D02BB4-FFF6-46F5-84F1-BCC6DCB0B1E7}"/>
              </a:ext>
            </a:extLst>
          </p:cNvPr>
          <p:cNvCxnSpPr>
            <a:cxnSpLocks noChangeShapeType="1"/>
          </p:cNvCxnSpPr>
          <p:nvPr/>
        </p:nvCxnSpPr>
        <p:spPr bwMode="auto">
          <a:xfrm>
            <a:off x="525463" y="2970499"/>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66" name="Picture 2" descr="MONDIORING / DISCIPLINES | HONDENOPLEIDINGSCENTRUM KONINKLIJKE ...">
            <a:extLst>
              <a:ext uri="{FF2B5EF4-FFF2-40B4-BE49-F238E27FC236}">
                <a16:creationId xmlns:a16="http://schemas.microsoft.com/office/drawing/2014/main" id="{EB16F339-B2F6-917D-A36B-E21F5F32D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672" y="200377"/>
            <a:ext cx="3938730" cy="2625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Win win cooperation -Fotos und -Bildmaterial in hoher Auflösung – Alamy">
            <a:extLst>
              <a:ext uri="{FF2B5EF4-FFF2-40B4-BE49-F238E27FC236}">
                <a16:creationId xmlns:a16="http://schemas.microsoft.com/office/drawing/2014/main" id="{B9424FF5-C01A-8BBF-B952-11C1A9A33D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019"/>
          <a:stretch/>
        </p:blipFill>
        <p:spPr bwMode="auto">
          <a:xfrm>
            <a:off x="7929402" y="6972017"/>
            <a:ext cx="4026493" cy="25075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eistungsrichter - BLV">
            <a:extLst>
              <a:ext uri="{FF2B5EF4-FFF2-40B4-BE49-F238E27FC236}">
                <a16:creationId xmlns:a16="http://schemas.microsoft.com/office/drawing/2014/main" id="{2DFDC476-F451-A47E-AC5F-D94B30DCB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58" y="7539464"/>
            <a:ext cx="1442840" cy="15138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5124" name="Picture 4" descr="Unser Schutzdiensthelfer Bruno Fluri an der FCI-IPO WM 2015! -  Kynologischer Verein Werdenberg">
            <a:extLst>
              <a:ext uri="{FF2B5EF4-FFF2-40B4-BE49-F238E27FC236}">
                <a16:creationId xmlns:a16="http://schemas.microsoft.com/office/drawing/2014/main" id="{F838B605-8D11-AB1F-C740-58F983C01C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429" y="7860008"/>
            <a:ext cx="1096611" cy="164491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5126" name="Picture 6" descr="Hundetrainer - VdTT - Berufsverband für Tierverhaltensberater und -trainer  e.V.">
            <a:extLst>
              <a:ext uri="{FF2B5EF4-FFF2-40B4-BE49-F238E27FC236}">
                <a16:creationId xmlns:a16="http://schemas.microsoft.com/office/drawing/2014/main" id="{86E7C1E5-D4B9-8C94-B825-7C1733D82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0171" y="7553907"/>
            <a:ext cx="2084743" cy="130296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5128" name="Picture 8" descr="Willkommen | MONDIORING GERMANY – • Challenging • Competition • Passionate">
            <a:extLst>
              <a:ext uri="{FF2B5EF4-FFF2-40B4-BE49-F238E27FC236}">
                <a16:creationId xmlns:a16="http://schemas.microsoft.com/office/drawing/2014/main" id="{B5DF8D5A-3932-1A39-D5CB-014395DF96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7818" r="36711"/>
          <a:stretch/>
        </p:blipFill>
        <p:spPr bwMode="auto">
          <a:xfrm>
            <a:off x="5683045" y="7586668"/>
            <a:ext cx="1688810" cy="1768509"/>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F367C91B-A352-8D94-F3CC-92DC6042361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42569BB-3E97-4252-DF1D-BBDF5100DE74}"/>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0484" name="Grafik 7" descr="TKGS Logo.wmf">
            <a:extLst>
              <a:ext uri="{FF2B5EF4-FFF2-40B4-BE49-F238E27FC236}">
                <a16:creationId xmlns:a16="http://schemas.microsoft.com/office/drawing/2014/main" id="{BD08B116-6F0F-B00C-686D-4C73C1C7C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Grafik 3">
            <a:extLst>
              <a:ext uri="{FF2B5EF4-FFF2-40B4-BE49-F238E27FC236}">
                <a16:creationId xmlns:a16="http://schemas.microsoft.com/office/drawing/2014/main" id="{3F686856-8320-C584-24EB-06E2BE9155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8" name="Gerader Verbinder 4">
            <a:extLst>
              <a:ext uri="{FF2B5EF4-FFF2-40B4-BE49-F238E27FC236}">
                <a16:creationId xmlns:a16="http://schemas.microsoft.com/office/drawing/2014/main" id="{CC9385A3-4C1A-9F73-0294-967330110F48}"/>
              </a:ext>
            </a:extLst>
          </p:cNvPr>
          <p:cNvCxnSpPr>
            <a:cxnSpLocks noChangeShapeType="1"/>
          </p:cNvCxnSpPr>
          <p:nvPr/>
        </p:nvCxnSpPr>
        <p:spPr bwMode="auto">
          <a:xfrm>
            <a:off x="598488" y="322061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46" name="Picture 2" descr="Newfoundland Dogs Prove Lifesaving Skills in Water Rescue Tests ...">
            <a:extLst>
              <a:ext uri="{FF2B5EF4-FFF2-40B4-BE49-F238E27FC236}">
                <a16:creationId xmlns:a16="http://schemas.microsoft.com/office/drawing/2014/main" id="{EE7D1EE1-C8F1-2CC0-A99A-3189ABEEB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90" y="77685"/>
            <a:ext cx="4810753" cy="2998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Diagramm 3">
            <a:extLst>
              <a:ext uri="{FF2B5EF4-FFF2-40B4-BE49-F238E27FC236}">
                <a16:creationId xmlns:a16="http://schemas.microsoft.com/office/drawing/2014/main" id="{B21A391F-9AB2-980D-B07A-AAD4AB1A5B0D}"/>
              </a:ext>
            </a:extLst>
          </p:cNvPr>
          <p:cNvGraphicFramePr/>
          <p:nvPr>
            <p:extLst>
              <p:ext uri="{D42A27DB-BD31-4B8C-83A1-F6EECF244321}">
                <p14:modId xmlns:p14="http://schemas.microsoft.com/office/powerpoint/2010/main" val="3244749867"/>
              </p:ext>
            </p:extLst>
          </p:nvPr>
        </p:nvGraphicFramePr>
        <p:xfrm>
          <a:off x="4346990" y="3656614"/>
          <a:ext cx="7457818" cy="57799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feld 2">
            <a:extLst>
              <a:ext uri="{FF2B5EF4-FFF2-40B4-BE49-F238E27FC236}">
                <a16:creationId xmlns:a16="http://schemas.microsoft.com/office/drawing/2014/main" id="{5124199B-0D01-DD4D-6EFA-AB57D8C1AAF1}"/>
              </a:ext>
            </a:extLst>
          </p:cNvPr>
          <p:cNvSpPr txBox="1"/>
          <p:nvPr/>
        </p:nvSpPr>
        <p:spPr>
          <a:xfrm>
            <a:off x="598488" y="2409942"/>
            <a:ext cx="6504708" cy="738664"/>
          </a:xfrm>
          <a:prstGeom prst="rect">
            <a:avLst/>
          </a:prstGeom>
          <a:noFill/>
        </p:spPr>
        <p:txBody>
          <a:bodyPr wrap="square">
            <a:spAutoFit/>
          </a:bodyPr>
          <a:lstStyle/>
          <a:p>
            <a:pPr eaLnBrk="1" hangingPunct="1"/>
            <a:r>
              <a:rPr lang="de-DE" altLang="de-DE" b="1" dirty="0">
                <a:solidFill>
                  <a:schemeClr val="tx1"/>
                </a:solidFill>
                <a:latin typeface="Book Antiqua" panose="02040602050305030304" pitchFamily="18" charset="0"/>
              </a:rPr>
              <a:t>E</a:t>
            </a:r>
            <a:r>
              <a:rPr lang="de-CH" altLang="de-DE" b="1" dirty="0" err="1">
                <a:solidFill>
                  <a:schemeClr val="tx1"/>
                </a:solidFill>
                <a:latin typeface="Book Antiqua" panose="02040602050305030304" pitchFamily="18" charset="0"/>
              </a:rPr>
              <a:t>inleitung</a:t>
            </a:r>
            <a:endParaRPr lang="de-CH" altLang="de-DE" b="1" dirty="0">
              <a:solidFill>
                <a:schemeClr val="tx1"/>
              </a:solidFill>
              <a:latin typeface="Book Antiqua" panose="02040602050305030304" pitchFamily="18" charset="0"/>
            </a:endParaRPr>
          </a:p>
        </p:txBody>
      </p:sp>
      <p:sp>
        <p:nvSpPr>
          <p:cNvPr id="5" name="Textfeld 4">
            <a:extLst>
              <a:ext uri="{FF2B5EF4-FFF2-40B4-BE49-F238E27FC236}">
                <a16:creationId xmlns:a16="http://schemas.microsoft.com/office/drawing/2014/main" id="{3CDF1A2C-F009-E3F0-896E-32862581C279}"/>
              </a:ext>
            </a:extLst>
          </p:cNvPr>
          <p:cNvSpPr txBox="1"/>
          <p:nvPr/>
        </p:nvSpPr>
        <p:spPr>
          <a:xfrm>
            <a:off x="335945" y="3306062"/>
            <a:ext cx="5256162" cy="1077218"/>
          </a:xfrm>
          <a:prstGeom prst="rect">
            <a:avLst/>
          </a:prstGeom>
          <a:noFill/>
        </p:spPr>
        <p:txBody>
          <a:bodyPr wrap="square" rtlCol="0">
            <a:spAutoFit/>
          </a:bodyPr>
          <a:lstStyle/>
          <a:p>
            <a:r>
              <a:rPr lang="de-DE" sz="2800" b="1" dirty="0">
                <a:solidFill>
                  <a:srgbClr val="7DB769"/>
                </a:solidFill>
              </a:rPr>
              <a:t>Hund / Zucht</a:t>
            </a:r>
          </a:p>
          <a:p>
            <a:r>
              <a:rPr lang="de-CH" sz="1800" b="1" dirty="0">
                <a:solidFill>
                  <a:srgbClr val="7DB769"/>
                </a:solidFill>
              </a:rPr>
              <a:t>Die Gesundheit und die Wesenseigenschaften sind die gemeinsame Basis aller Verwendungszwecke.</a:t>
            </a:r>
            <a:endParaRPr lang="de-DE" sz="1800" b="1" dirty="0">
              <a:solidFill>
                <a:srgbClr val="7DB769"/>
              </a:solidFill>
            </a:endParaRPr>
          </a:p>
        </p:txBody>
      </p:sp>
      <p:sp>
        <p:nvSpPr>
          <p:cNvPr id="6" name="Textfeld 5">
            <a:extLst>
              <a:ext uri="{FF2B5EF4-FFF2-40B4-BE49-F238E27FC236}">
                <a16:creationId xmlns:a16="http://schemas.microsoft.com/office/drawing/2014/main" id="{25583C61-A5CC-46C7-A28B-257298DA7C8E}"/>
              </a:ext>
            </a:extLst>
          </p:cNvPr>
          <p:cNvSpPr txBox="1"/>
          <p:nvPr/>
        </p:nvSpPr>
        <p:spPr>
          <a:xfrm>
            <a:off x="335945" y="4614290"/>
            <a:ext cx="5070733" cy="1354217"/>
          </a:xfrm>
          <a:prstGeom prst="rect">
            <a:avLst/>
          </a:prstGeom>
          <a:noFill/>
        </p:spPr>
        <p:txBody>
          <a:bodyPr wrap="square" rtlCol="0">
            <a:spAutoFit/>
          </a:bodyPr>
          <a:lstStyle/>
          <a:p>
            <a:r>
              <a:rPr lang="de-DE" sz="2800" b="1" dirty="0">
                <a:solidFill>
                  <a:srgbClr val="7030A0"/>
                </a:solidFill>
              </a:rPr>
              <a:t>Ausbildung / Lernverhalten </a:t>
            </a:r>
          </a:p>
          <a:p>
            <a:r>
              <a:rPr lang="de-CH" sz="1800" dirty="0">
                <a:solidFill>
                  <a:srgbClr val="7030A0"/>
                </a:solidFill>
              </a:rPr>
              <a:t>Das Lernverhalten, die Grundbildung (Grundgehorsam) und das Sozialverhalten sind für alle Bereiche von allgemeiner Wichtigkeit.</a:t>
            </a:r>
          </a:p>
        </p:txBody>
      </p:sp>
      <p:sp>
        <p:nvSpPr>
          <p:cNvPr id="7" name="Textfeld 6">
            <a:extLst>
              <a:ext uri="{FF2B5EF4-FFF2-40B4-BE49-F238E27FC236}">
                <a16:creationId xmlns:a16="http://schemas.microsoft.com/office/drawing/2014/main" id="{57FE5D4A-2BCC-7F63-AD13-47C162C176C1}"/>
              </a:ext>
            </a:extLst>
          </p:cNvPr>
          <p:cNvSpPr txBox="1"/>
          <p:nvPr/>
        </p:nvSpPr>
        <p:spPr>
          <a:xfrm>
            <a:off x="335945" y="6331902"/>
            <a:ext cx="4896124" cy="1077218"/>
          </a:xfrm>
          <a:prstGeom prst="rect">
            <a:avLst/>
          </a:prstGeom>
          <a:noFill/>
        </p:spPr>
        <p:txBody>
          <a:bodyPr wrap="square" rtlCol="0">
            <a:spAutoFit/>
          </a:bodyPr>
          <a:lstStyle/>
          <a:p>
            <a:r>
              <a:rPr lang="de-DE" sz="2800" b="1" dirty="0">
                <a:solidFill>
                  <a:schemeClr val="bg1"/>
                </a:solidFill>
              </a:rPr>
              <a:t>Spezialisierungen</a:t>
            </a:r>
          </a:p>
          <a:p>
            <a:r>
              <a:rPr lang="de-CH" sz="1800" dirty="0">
                <a:solidFill>
                  <a:schemeClr val="bg1"/>
                </a:solidFill>
              </a:rPr>
              <a:t>Aufbauend auf der Basisausbildung eines Hundes folgt die Ausbildung zum Speziallisten.</a:t>
            </a:r>
          </a:p>
        </p:txBody>
      </p:sp>
      <p:sp>
        <p:nvSpPr>
          <p:cNvPr id="8" name="Textfeld 7">
            <a:extLst>
              <a:ext uri="{FF2B5EF4-FFF2-40B4-BE49-F238E27FC236}">
                <a16:creationId xmlns:a16="http://schemas.microsoft.com/office/drawing/2014/main" id="{FB7364C2-5C45-97C9-AC1C-7BE80D5F1B88}"/>
              </a:ext>
            </a:extLst>
          </p:cNvPr>
          <p:cNvSpPr txBox="1"/>
          <p:nvPr/>
        </p:nvSpPr>
        <p:spPr>
          <a:xfrm>
            <a:off x="335944" y="7639708"/>
            <a:ext cx="5070733" cy="1077218"/>
          </a:xfrm>
          <a:prstGeom prst="rect">
            <a:avLst/>
          </a:prstGeom>
          <a:noFill/>
        </p:spPr>
        <p:txBody>
          <a:bodyPr wrap="square" rtlCol="0">
            <a:spAutoFit/>
          </a:bodyPr>
          <a:lstStyle/>
          <a:p>
            <a:r>
              <a:rPr lang="de-DE" sz="2800" b="1" dirty="0">
                <a:solidFill>
                  <a:srgbClr val="FF0000"/>
                </a:solidFill>
              </a:rPr>
              <a:t>Einsatz</a:t>
            </a:r>
          </a:p>
          <a:p>
            <a:r>
              <a:rPr lang="de-CH" sz="1800" dirty="0">
                <a:solidFill>
                  <a:srgbClr val="FF0000"/>
                </a:solidFill>
              </a:rPr>
              <a:t>Ziel aller Faktoren ist der Einsatz und dieser ist je nach den Bereichen sehr individuell.</a:t>
            </a:r>
            <a:endParaRPr lang="de-CH" sz="1600" dirty="0">
              <a:solidFill>
                <a:srgbClr val="FF0000"/>
              </a:solidFill>
            </a:endParaRPr>
          </a:p>
        </p:txBody>
      </p:sp>
      <p:sp>
        <p:nvSpPr>
          <p:cNvPr id="9" name="Textfeld 8">
            <a:extLst>
              <a:ext uri="{FF2B5EF4-FFF2-40B4-BE49-F238E27FC236}">
                <a16:creationId xmlns:a16="http://schemas.microsoft.com/office/drawing/2014/main" id="{570DF4D4-DAA9-186D-CF20-2C901206B7E4}"/>
              </a:ext>
            </a:extLst>
          </p:cNvPr>
          <p:cNvSpPr txBox="1"/>
          <p:nvPr/>
        </p:nvSpPr>
        <p:spPr>
          <a:xfrm rot="16200000">
            <a:off x="10643874" y="3903340"/>
            <a:ext cx="2467342" cy="1384995"/>
          </a:xfrm>
          <a:prstGeom prst="rect">
            <a:avLst/>
          </a:prstGeom>
          <a:noFill/>
        </p:spPr>
        <p:txBody>
          <a:bodyPr wrap="none" rtlCol="0">
            <a:spAutoFit/>
          </a:bodyPr>
          <a:lstStyle/>
          <a:p>
            <a:r>
              <a:rPr lang="de-DE" b="1" dirty="0">
                <a:solidFill>
                  <a:srgbClr val="663300"/>
                </a:solidFill>
              </a:rPr>
              <a:t>Allgemeine</a:t>
            </a:r>
          </a:p>
          <a:p>
            <a:r>
              <a:rPr lang="de-DE" b="1" dirty="0">
                <a:solidFill>
                  <a:srgbClr val="663300"/>
                </a:solidFill>
              </a:rPr>
              <a:t>Interessen</a:t>
            </a:r>
            <a:endParaRPr lang="de-CH" b="1" dirty="0">
              <a:solidFill>
                <a:srgbClr val="663300"/>
              </a:solidFill>
            </a:endParaRPr>
          </a:p>
        </p:txBody>
      </p:sp>
      <p:sp>
        <p:nvSpPr>
          <p:cNvPr id="10" name="Textfeld 9">
            <a:extLst>
              <a:ext uri="{FF2B5EF4-FFF2-40B4-BE49-F238E27FC236}">
                <a16:creationId xmlns:a16="http://schemas.microsoft.com/office/drawing/2014/main" id="{32686E5F-2B21-4C08-7EB9-2EC276B62792}"/>
              </a:ext>
            </a:extLst>
          </p:cNvPr>
          <p:cNvSpPr txBox="1"/>
          <p:nvPr/>
        </p:nvSpPr>
        <p:spPr>
          <a:xfrm rot="16200000">
            <a:off x="10540728" y="6869842"/>
            <a:ext cx="2673635" cy="1384995"/>
          </a:xfrm>
          <a:prstGeom prst="rect">
            <a:avLst/>
          </a:prstGeom>
          <a:noFill/>
        </p:spPr>
        <p:txBody>
          <a:bodyPr wrap="square" rtlCol="0">
            <a:spAutoFit/>
          </a:bodyPr>
          <a:lstStyle/>
          <a:p>
            <a:r>
              <a:rPr lang="de-DE" b="1" dirty="0">
                <a:solidFill>
                  <a:srgbClr val="FFFF00"/>
                </a:solidFill>
              </a:rPr>
              <a:t>Individuelle Interessen</a:t>
            </a:r>
            <a:endParaRPr lang="de-CH" b="1" dirty="0">
              <a:solidFill>
                <a:srgbClr val="FFFF00"/>
              </a:solidFill>
            </a:endParaRPr>
          </a:p>
        </p:txBody>
      </p:sp>
      <p:cxnSp>
        <p:nvCxnSpPr>
          <p:cNvPr id="15" name="Gerader Verbinder 14">
            <a:extLst>
              <a:ext uri="{FF2B5EF4-FFF2-40B4-BE49-F238E27FC236}">
                <a16:creationId xmlns:a16="http://schemas.microsoft.com/office/drawing/2014/main" id="{24579CD7-BEA8-0670-8E53-7A9886A19F51}"/>
              </a:ext>
            </a:extLst>
          </p:cNvPr>
          <p:cNvCxnSpPr>
            <a:cxnSpLocks/>
          </p:cNvCxnSpPr>
          <p:nvPr/>
        </p:nvCxnSpPr>
        <p:spPr bwMode="auto">
          <a:xfrm flipV="1">
            <a:off x="375254" y="5948438"/>
            <a:ext cx="12293601" cy="8049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037693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889C0AF-F3A7-694E-FCC2-1E2461D7464A}"/>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7652" name="Grafik 7" descr="TKGS Logo.wmf">
            <a:extLst>
              <a:ext uri="{FF2B5EF4-FFF2-40B4-BE49-F238E27FC236}">
                <a16:creationId xmlns:a16="http://schemas.microsoft.com/office/drawing/2014/main" id="{F650F3F3-0645-BF8A-7A73-5CF0B3A12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Grafik 3">
            <a:extLst>
              <a:ext uri="{FF2B5EF4-FFF2-40B4-BE49-F238E27FC236}">
                <a16:creationId xmlns:a16="http://schemas.microsoft.com/office/drawing/2014/main" id="{7EB5EA84-1A19-F905-A042-DFE0934B9C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7654" name="Text Box 6">
            <a:extLst>
              <a:ext uri="{FF2B5EF4-FFF2-40B4-BE49-F238E27FC236}">
                <a16:creationId xmlns:a16="http://schemas.microsoft.com/office/drawing/2014/main" id="{8675DD1E-DDE8-5CB5-20B9-FA184E1E6334}"/>
              </a:ext>
            </a:extLst>
          </p:cNvPr>
          <p:cNvSpPr txBox="1">
            <a:spLocks noChangeArrowheads="1"/>
          </p:cNvSpPr>
          <p:nvPr/>
        </p:nvSpPr>
        <p:spPr bwMode="auto">
          <a:xfrm>
            <a:off x="406002" y="1566142"/>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27655" name="Textfeld 2">
            <a:extLst>
              <a:ext uri="{FF2B5EF4-FFF2-40B4-BE49-F238E27FC236}">
                <a16:creationId xmlns:a16="http://schemas.microsoft.com/office/drawing/2014/main" id="{1DAAF137-501E-2627-AFAF-670D8532A880}"/>
              </a:ext>
            </a:extLst>
          </p:cNvPr>
          <p:cNvSpPr txBox="1">
            <a:spLocks noChangeArrowheads="1"/>
          </p:cNvSpPr>
          <p:nvPr/>
        </p:nvSpPr>
        <p:spPr bwMode="auto">
          <a:xfrm>
            <a:off x="406002" y="3478477"/>
            <a:ext cx="120062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dirty="0">
                <a:latin typeface="Arial" panose="020B0604020202020204" pitchFamily="34" charset="0"/>
                <a:cs typeface="Arial" panose="020B0604020202020204" pitchFamily="34" charset="0"/>
              </a:rPr>
              <a:t>Es ist uns ein wichtiges Bedürfnis unsere Verantwortung, als zuverlässiger Partner und Bindeglied, für den Gebrauchs- und Sportbereich, in allen Belangen, wahrzunehmen und nach Optimierungs- und Weiterentwicklungsmöglichkeiten Ausschau zu halten. </a:t>
            </a:r>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a:p>
            <a:endParaRPr lang="de-CH" altLang="de-DE" sz="2000" dirty="0">
              <a:latin typeface="Arial" panose="020B0604020202020204" pitchFamily="34" charset="0"/>
              <a:cs typeface="Arial" panose="020B0604020202020204" pitchFamily="34" charset="0"/>
            </a:endParaRPr>
          </a:p>
        </p:txBody>
      </p:sp>
      <p:cxnSp>
        <p:nvCxnSpPr>
          <p:cNvPr id="27658" name="Gerader Verbinder 3">
            <a:extLst>
              <a:ext uri="{FF2B5EF4-FFF2-40B4-BE49-F238E27FC236}">
                <a16:creationId xmlns:a16="http://schemas.microsoft.com/office/drawing/2014/main" id="{9B11FA11-77BD-283E-7952-EE0FC33A7D50}"/>
              </a:ext>
            </a:extLst>
          </p:cNvPr>
          <p:cNvCxnSpPr>
            <a:cxnSpLocks noChangeShapeType="1"/>
          </p:cNvCxnSpPr>
          <p:nvPr/>
        </p:nvCxnSpPr>
        <p:spPr bwMode="auto">
          <a:xfrm>
            <a:off x="481012" y="2971353"/>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62" name="Picture 2" descr="Galerie | SV OG Massenheim">
            <a:extLst>
              <a:ext uri="{FF2B5EF4-FFF2-40B4-BE49-F238E27FC236}">
                <a16:creationId xmlns:a16="http://schemas.microsoft.com/office/drawing/2014/main" id="{1650AADF-EB3D-79B0-AFCA-F1138848AA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359"/>
          <a:stretch/>
        </p:blipFill>
        <p:spPr bwMode="auto">
          <a:xfrm>
            <a:off x="3301542" y="199884"/>
            <a:ext cx="6401716" cy="2680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22.500+ Fotos, Bilder und lizenzfreie Bilder zu Weiterentwicklung - iStock  | Evolution, Zukunft, Fortschritt">
            <a:extLst>
              <a:ext uri="{FF2B5EF4-FFF2-40B4-BE49-F238E27FC236}">
                <a16:creationId xmlns:a16="http://schemas.microsoft.com/office/drawing/2014/main" id="{3ADB7C30-4898-F27F-F5FA-4DBC7A0F5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262" y="6821016"/>
            <a:ext cx="3960440" cy="2536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schäftsmann, Fernrohr, Fernglas, Ausschau halten Stock-Vektorgrafik |  Adobe Stock">
            <a:extLst>
              <a:ext uri="{FF2B5EF4-FFF2-40B4-BE49-F238E27FC236}">
                <a16:creationId xmlns:a16="http://schemas.microsoft.com/office/drawing/2014/main" id="{910132EE-079E-781B-8A78-104B280C3B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3594" y="701792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D8F357B-07FA-93CB-62CB-5338ECA65976}"/>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32772" name="Grafik 7" descr="TKGS Logo.wmf">
            <a:extLst>
              <a:ext uri="{FF2B5EF4-FFF2-40B4-BE49-F238E27FC236}">
                <a16:creationId xmlns:a16="http://schemas.microsoft.com/office/drawing/2014/main" id="{2DD5A695-538A-BA6B-A86C-C840A2893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Grafik 3">
            <a:extLst>
              <a:ext uri="{FF2B5EF4-FFF2-40B4-BE49-F238E27FC236}">
                <a16:creationId xmlns:a16="http://schemas.microsoft.com/office/drawing/2014/main" id="{60B418D7-53F5-A5BC-4360-8B306A6FD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2774" name="Text Box 6">
            <a:extLst>
              <a:ext uri="{FF2B5EF4-FFF2-40B4-BE49-F238E27FC236}">
                <a16:creationId xmlns:a16="http://schemas.microsoft.com/office/drawing/2014/main" id="{0539C5AC-2FAE-4C02-2DC3-616047B6E1AE}"/>
              </a:ext>
            </a:extLst>
          </p:cNvPr>
          <p:cNvSpPr txBox="1">
            <a:spLocks noChangeArrowheads="1"/>
          </p:cNvSpPr>
          <p:nvPr/>
        </p:nvSpPr>
        <p:spPr bwMode="auto">
          <a:xfrm>
            <a:off x="499269" y="1422337"/>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32775" name="Textfeld 2">
            <a:extLst>
              <a:ext uri="{FF2B5EF4-FFF2-40B4-BE49-F238E27FC236}">
                <a16:creationId xmlns:a16="http://schemas.microsoft.com/office/drawing/2014/main" id="{64FEAAE7-40A0-FE37-C391-F93B15579182}"/>
              </a:ext>
            </a:extLst>
          </p:cNvPr>
          <p:cNvSpPr txBox="1">
            <a:spLocks noChangeArrowheads="1"/>
          </p:cNvSpPr>
          <p:nvPr/>
        </p:nvSpPr>
        <p:spPr bwMode="auto">
          <a:xfrm>
            <a:off x="623888" y="3489325"/>
            <a:ext cx="1200626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dirty="0">
                <a:latin typeface="Arial" panose="020B0604020202020204" pitchFamily="34" charset="0"/>
                <a:cs typeface="Arial" panose="020B0604020202020204" pitchFamily="34" charset="0"/>
              </a:rPr>
              <a:t>Wir sind der Meinung, dass es für die Zukunft aller Bereiche, hinsichtlich Zucht und Ausbildung, entscheidend sein wird, </a:t>
            </a:r>
            <a:r>
              <a:rPr lang="de-CH" altLang="de-DE" sz="3600" b="1" dirty="0">
                <a:solidFill>
                  <a:srgbClr val="FF0000"/>
                </a:solidFill>
                <a:latin typeface="Arial" panose="020B0604020202020204" pitchFamily="34" charset="0"/>
                <a:cs typeface="Arial" panose="020B0604020202020204" pitchFamily="34" charset="0"/>
              </a:rPr>
              <a:t>ein gesundes Mittelmass </a:t>
            </a:r>
            <a:r>
              <a:rPr lang="de-CH" altLang="de-DE" sz="3600" dirty="0">
                <a:latin typeface="Arial" panose="020B0604020202020204" pitchFamily="34" charset="0"/>
                <a:cs typeface="Arial" panose="020B0604020202020204" pitchFamily="34" charset="0"/>
              </a:rPr>
              <a:t>zu finden.</a:t>
            </a:r>
          </a:p>
          <a:p>
            <a:endParaRPr lang="de-CH" altLang="de-DE" sz="2400" dirty="0">
              <a:latin typeface="Arial" panose="020B0604020202020204" pitchFamily="34" charset="0"/>
              <a:cs typeface="Arial" panose="020B0604020202020204" pitchFamily="34" charset="0"/>
            </a:endParaRPr>
          </a:p>
          <a:p>
            <a:r>
              <a:rPr lang="de-CH" altLang="de-DE" sz="2400" dirty="0">
                <a:latin typeface="Arial" panose="020B0604020202020204" pitchFamily="34" charset="0"/>
                <a:cs typeface="Arial" panose="020B0604020202020204" pitchFamily="34" charset="0"/>
              </a:rPr>
              <a:t>-Bei der Zucht müssen der Gesundheit und dem nötigen ausgewogenen Wesenskostüm, insbesondere einer stabilen Triebveranlagung und Nervenfestigkeit grösste Bedeutung zukommen.</a:t>
            </a:r>
          </a:p>
          <a:p>
            <a:endParaRPr lang="de-CH" altLang="de-DE" sz="2400" dirty="0">
              <a:latin typeface="Arial" panose="020B0604020202020204" pitchFamily="34" charset="0"/>
              <a:cs typeface="Arial" panose="020B0604020202020204" pitchFamily="34" charset="0"/>
            </a:endParaRPr>
          </a:p>
          <a:p>
            <a:r>
              <a:rPr lang="de-CH" altLang="de-DE" sz="2400" dirty="0">
                <a:latin typeface="Arial" panose="020B0604020202020204" pitchFamily="34" charset="0"/>
                <a:cs typeface="Arial" panose="020B0604020202020204" pitchFamily="34" charset="0"/>
              </a:rPr>
              <a:t>-Die Ausbildung der Hunde muss den neusten Erkenntnissen angepasst und zielorientiert sein.</a:t>
            </a:r>
          </a:p>
        </p:txBody>
      </p:sp>
      <p:cxnSp>
        <p:nvCxnSpPr>
          <p:cNvPr id="32778" name="Gerader Verbinder 3">
            <a:extLst>
              <a:ext uri="{FF2B5EF4-FFF2-40B4-BE49-F238E27FC236}">
                <a16:creationId xmlns:a16="http://schemas.microsoft.com/office/drawing/2014/main" id="{BAAA7ECC-34FD-BE9E-B91D-55F8E526B5D8}"/>
              </a:ext>
            </a:extLst>
          </p:cNvPr>
          <p:cNvCxnSpPr>
            <a:cxnSpLocks noChangeShapeType="1"/>
          </p:cNvCxnSpPr>
          <p:nvPr/>
        </p:nvCxnSpPr>
        <p:spPr bwMode="auto">
          <a:xfrm>
            <a:off x="525463" y="2807332"/>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410" name="Picture 2" descr="Jahresprogramm | Biel/Bienne, Pieterlen | Hundesport Seeland-Pieterlen">
            <a:extLst>
              <a:ext uri="{FF2B5EF4-FFF2-40B4-BE49-F238E27FC236}">
                <a16:creationId xmlns:a16="http://schemas.microsoft.com/office/drawing/2014/main" id="{BF5FF9B0-BE43-2B19-2F06-48DAD2A4E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757" y="300412"/>
            <a:ext cx="5385235" cy="2243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Gleichgewicht halten » Unsere Sinne » HNO-Ärzte-im-Netz »">
            <a:extLst>
              <a:ext uri="{FF2B5EF4-FFF2-40B4-BE49-F238E27FC236}">
                <a16:creationId xmlns:a16="http://schemas.microsoft.com/office/drawing/2014/main" id="{30814468-C280-742E-D078-02F126BF9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7397" y="7636220"/>
            <a:ext cx="2543756" cy="1816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69722C8-2385-0F64-FAA6-94EFC69EEC34}"/>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8676" name="Grafik 7" descr="TKGS Logo.wmf">
            <a:extLst>
              <a:ext uri="{FF2B5EF4-FFF2-40B4-BE49-F238E27FC236}">
                <a16:creationId xmlns:a16="http://schemas.microsoft.com/office/drawing/2014/main" id="{8F6AB816-8B81-FA11-F946-543FCCCDC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Grafik 3">
            <a:extLst>
              <a:ext uri="{FF2B5EF4-FFF2-40B4-BE49-F238E27FC236}">
                <a16:creationId xmlns:a16="http://schemas.microsoft.com/office/drawing/2014/main" id="{837D2F2F-7EF6-FB91-A53A-F6343A450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8678" name="Text Box 6">
            <a:extLst>
              <a:ext uri="{FF2B5EF4-FFF2-40B4-BE49-F238E27FC236}">
                <a16:creationId xmlns:a16="http://schemas.microsoft.com/office/drawing/2014/main" id="{0420E37C-7532-81B3-0E49-C6763C765EA0}"/>
              </a:ext>
            </a:extLst>
          </p:cNvPr>
          <p:cNvSpPr txBox="1">
            <a:spLocks noChangeArrowheads="1"/>
          </p:cNvSpPr>
          <p:nvPr/>
        </p:nvSpPr>
        <p:spPr bwMode="auto">
          <a:xfrm>
            <a:off x="381793" y="1491544"/>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28679" name="Textfeld 2">
            <a:extLst>
              <a:ext uri="{FF2B5EF4-FFF2-40B4-BE49-F238E27FC236}">
                <a16:creationId xmlns:a16="http://schemas.microsoft.com/office/drawing/2014/main" id="{1F06A326-7D12-28E3-B08C-C39A8BB5D380}"/>
              </a:ext>
            </a:extLst>
          </p:cNvPr>
          <p:cNvSpPr txBox="1">
            <a:spLocks noChangeArrowheads="1"/>
          </p:cNvSpPr>
          <p:nvPr/>
        </p:nvSpPr>
        <p:spPr bwMode="auto">
          <a:xfrm>
            <a:off x="525463" y="5373869"/>
            <a:ext cx="12006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dirty="0">
                <a:latin typeface="Arial" panose="020B0604020202020204" pitchFamily="34" charset="0"/>
                <a:cs typeface="Arial" panose="020B0604020202020204" pitchFamily="34" charset="0"/>
              </a:rPr>
              <a:t>Bitte scheut euch nicht mit Ideen und Anliegen, welche uns weiterbringen können, an uns zu gelangen.</a:t>
            </a:r>
            <a:endParaRPr lang="de-CH" altLang="de-DE" sz="2000" dirty="0">
              <a:latin typeface="Arial" panose="020B0604020202020204" pitchFamily="34" charset="0"/>
              <a:cs typeface="Arial" panose="020B0604020202020204" pitchFamily="34" charset="0"/>
            </a:endParaRPr>
          </a:p>
        </p:txBody>
      </p:sp>
      <p:cxnSp>
        <p:nvCxnSpPr>
          <p:cNvPr id="28682" name="Gerader Verbinder 3">
            <a:extLst>
              <a:ext uri="{FF2B5EF4-FFF2-40B4-BE49-F238E27FC236}">
                <a16:creationId xmlns:a16="http://schemas.microsoft.com/office/drawing/2014/main" id="{A43F6FC1-9362-6267-B1FD-5338BAEEA4DB}"/>
              </a:ext>
            </a:extLst>
          </p:cNvPr>
          <p:cNvCxnSpPr>
            <a:cxnSpLocks noChangeShapeType="1"/>
          </p:cNvCxnSpPr>
          <p:nvPr/>
        </p:nvCxnSpPr>
        <p:spPr bwMode="auto">
          <a:xfrm>
            <a:off x="381793" y="2966569"/>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38" name="Picture 2" descr="Gebrauchshundesport - swhv.de">
            <a:extLst>
              <a:ext uri="{FF2B5EF4-FFF2-40B4-BE49-F238E27FC236}">
                <a16:creationId xmlns:a16="http://schemas.microsoft.com/office/drawing/2014/main" id="{4A9654CC-C676-3EDD-209E-9A6D38232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60" t="296" r="25396" b="10225"/>
          <a:stretch/>
        </p:blipFill>
        <p:spPr bwMode="auto">
          <a:xfrm>
            <a:off x="4544387" y="90317"/>
            <a:ext cx="2495213" cy="2770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F1219EC-6CED-A2BA-2884-A9872400A71F}"/>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5604" name="Grafik 7" descr="TKGS Logo.wmf">
            <a:extLst>
              <a:ext uri="{FF2B5EF4-FFF2-40B4-BE49-F238E27FC236}">
                <a16:creationId xmlns:a16="http://schemas.microsoft.com/office/drawing/2014/main" id="{774F3515-DAE1-EC7C-4CAB-54308DF47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Grafik 3">
            <a:extLst>
              <a:ext uri="{FF2B5EF4-FFF2-40B4-BE49-F238E27FC236}">
                <a16:creationId xmlns:a16="http://schemas.microsoft.com/office/drawing/2014/main" id="{7C2D2277-F6F4-07A2-A273-8C6BD6026D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5606" name="Text Box 6">
            <a:extLst>
              <a:ext uri="{FF2B5EF4-FFF2-40B4-BE49-F238E27FC236}">
                <a16:creationId xmlns:a16="http://schemas.microsoft.com/office/drawing/2014/main" id="{4FE5841A-0D1C-45D5-B0B3-401962D64659}"/>
              </a:ext>
            </a:extLst>
          </p:cNvPr>
          <p:cNvSpPr txBox="1">
            <a:spLocks noChangeArrowheads="1"/>
          </p:cNvSpPr>
          <p:nvPr/>
        </p:nvSpPr>
        <p:spPr bwMode="auto">
          <a:xfrm>
            <a:off x="381794" y="1401653"/>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sp>
        <p:nvSpPr>
          <p:cNvPr id="25607" name="Textfeld 2">
            <a:extLst>
              <a:ext uri="{FF2B5EF4-FFF2-40B4-BE49-F238E27FC236}">
                <a16:creationId xmlns:a16="http://schemas.microsoft.com/office/drawing/2014/main" id="{289DBEA3-53B8-31D9-2596-F56851CA847B}"/>
              </a:ext>
            </a:extLst>
          </p:cNvPr>
          <p:cNvSpPr txBox="1">
            <a:spLocks noChangeArrowheads="1"/>
          </p:cNvSpPr>
          <p:nvPr/>
        </p:nvSpPr>
        <p:spPr bwMode="auto">
          <a:xfrm>
            <a:off x="733633" y="5208607"/>
            <a:ext cx="120062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b="1" dirty="0">
                <a:latin typeface="Arial" panose="020B0604020202020204" pitchFamily="34" charset="0"/>
                <a:cs typeface="Arial" panose="020B0604020202020204" pitchFamily="34" charset="0"/>
              </a:rPr>
              <a:t>Bereits heute bestehen viele gewinnbringende Zusammenarbeiten in diversen Bereichen zwischen Sport- und Gebrauchshund.</a:t>
            </a:r>
          </a:p>
          <a:p>
            <a:endParaRPr lang="de-CH" altLang="de-DE" sz="3600" b="1" dirty="0">
              <a:latin typeface="Arial" panose="020B0604020202020204" pitchFamily="34" charset="0"/>
              <a:cs typeface="Arial" panose="020B0604020202020204" pitchFamily="34" charset="0"/>
            </a:endParaRPr>
          </a:p>
          <a:p>
            <a:r>
              <a:rPr lang="de-CH" altLang="de-DE" sz="3600" dirty="0">
                <a:latin typeface="Arial" panose="020B0604020202020204" pitchFamily="34" charset="0"/>
                <a:cs typeface="Arial" panose="020B0604020202020204" pitchFamily="34" charset="0"/>
              </a:rPr>
              <a:t>-Richter- und Helferausbildung</a:t>
            </a:r>
          </a:p>
          <a:p>
            <a:r>
              <a:rPr lang="de-CH" altLang="de-DE" sz="3600" dirty="0">
                <a:latin typeface="Arial" panose="020B0604020202020204" pitchFamily="34" charset="0"/>
                <a:cs typeface="Arial" panose="020B0604020202020204" pitchFamily="34" charset="0"/>
              </a:rPr>
              <a:t>-Sporthunde-Trainerausbildung</a:t>
            </a:r>
          </a:p>
          <a:p>
            <a:r>
              <a:rPr lang="de-CH" altLang="de-DE" sz="3600" dirty="0">
                <a:latin typeface="Arial" panose="020B0604020202020204" pitchFamily="34" charset="0"/>
                <a:cs typeface="Arial" panose="020B0604020202020204" pitchFamily="34" charset="0"/>
              </a:rPr>
              <a:t>-Prüfungsprogramm</a:t>
            </a:r>
          </a:p>
        </p:txBody>
      </p:sp>
      <p:cxnSp>
        <p:nvCxnSpPr>
          <p:cNvPr id="25610" name="Gerader Verbinder 3">
            <a:extLst>
              <a:ext uri="{FF2B5EF4-FFF2-40B4-BE49-F238E27FC236}">
                <a16:creationId xmlns:a16="http://schemas.microsoft.com/office/drawing/2014/main" id="{A83403FB-5945-F8DB-5182-571F19FE7ECF}"/>
              </a:ext>
            </a:extLst>
          </p:cNvPr>
          <p:cNvCxnSpPr>
            <a:cxnSpLocks noChangeShapeType="1"/>
          </p:cNvCxnSpPr>
          <p:nvPr/>
        </p:nvCxnSpPr>
        <p:spPr bwMode="auto">
          <a:xfrm>
            <a:off x="481012" y="2932584"/>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86" name="Picture 2" descr="FH+G412020 – Hundekurse Val Müstair">
            <a:extLst>
              <a:ext uri="{FF2B5EF4-FFF2-40B4-BE49-F238E27FC236}">
                <a16:creationId xmlns:a16="http://schemas.microsoft.com/office/drawing/2014/main" id="{3997DF0A-78C6-9523-FE1B-7B258D3635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14" t="20720" r="32282" b="34667"/>
          <a:stretch/>
        </p:blipFill>
        <p:spPr bwMode="auto">
          <a:xfrm>
            <a:off x="4570003" y="257634"/>
            <a:ext cx="3629842" cy="2674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New Work – neue Formen der Zusammenarbeit | K-Zeitung">
            <a:extLst>
              <a:ext uri="{FF2B5EF4-FFF2-40B4-BE49-F238E27FC236}">
                <a16:creationId xmlns:a16="http://schemas.microsoft.com/office/drawing/2014/main" id="{DA054325-A05E-0B1C-6AEC-7DCBAAEF42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344" y="3124168"/>
            <a:ext cx="2979160" cy="1668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A94D70F-CF72-B515-5DAA-0E738ACED03F}"/>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33796" name="Grafik 7" descr="TKGS Logo.wmf">
            <a:extLst>
              <a:ext uri="{FF2B5EF4-FFF2-40B4-BE49-F238E27FC236}">
                <a16:creationId xmlns:a16="http://schemas.microsoft.com/office/drawing/2014/main" id="{3102FACB-2176-D1D1-BD43-4C8415D78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Grafik 3">
            <a:extLst>
              <a:ext uri="{FF2B5EF4-FFF2-40B4-BE49-F238E27FC236}">
                <a16:creationId xmlns:a16="http://schemas.microsoft.com/office/drawing/2014/main" id="{D462827A-639F-1069-586B-060D906AAF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798" name="Text Box 6">
            <a:extLst>
              <a:ext uri="{FF2B5EF4-FFF2-40B4-BE49-F238E27FC236}">
                <a16:creationId xmlns:a16="http://schemas.microsoft.com/office/drawing/2014/main" id="{C762014E-0396-FC16-2771-02C8401C410C}"/>
              </a:ext>
            </a:extLst>
          </p:cNvPr>
          <p:cNvSpPr txBox="1">
            <a:spLocks noChangeArrowheads="1"/>
          </p:cNvSpPr>
          <p:nvPr/>
        </p:nvSpPr>
        <p:spPr bwMode="auto">
          <a:xfrm>
            <a:off x="473075" y="1486995"/>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r>
              <a:rPr lang="de-CH" altLang="de-DE" b="1" dirty="0">
                <a:solidFill>
                  <a:schemeClr val="tx1"/>
                </a:solidFill>
                <a:latin typeface="Book Antiqua" panose="02040602050305030304" pitchFamily="18" charset="0"/>
              </a:rPr>
              <a:t>	</a:t>
            </a:r>
          </a:p>
          <a:p>
            <a:pPr eaLnBrk="1" hangingPunct="1"/>
            <a:endParaRPr lang="de-CH" altLang="de-DE" b="1" dirty="0">
              <a:solidFill>
                <a:schemeClr val="tx1"/>
              </a:solidFill>
              <a:latin typeface="Book Antiqua" panose="02040602050305030304" pitchFamily="18" charset="0"/>
            </a:endParaRPr>
          </a:p>
        </p:txBody>
      </p:sp>
      <p:sp>
        <p:nvSpPr>
          <p:cNvPr id="33799" name="Textfeld 2">
            <a:extLst>
              <a:ext uri="{FF2B5EF4-FFF2-40B4-BE49-F238E27FC236}">
                <a16:creationId xmlns:a16="http://schemas.microsoft.com/office/drawing/2014/main" id="{3FF65DAD-1254-78C4-A502-09726A33A757}"/>
              </a:ext>
            </a:extLst>
          </p:cNvPr>
          <p:cNvSpPr txBox="1">
            <a:spLocks noChangeArrowheads="1"/>
          </p:cNvSpPr>
          <p:nvPr/>
        </p:nvSpPr>
        <p:spPr bwMode="auto">
          <a:xfrm>
            <a:off x="580894" y="2956823"/>
            <a:ext cx="12006262"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a:r>
              <a:rPr lang="de-CH" altLang="de-DE" sz="3600" b="1" dirty="0">
                <a:latin typeface="Arial" panose="020B0604020202020204" pitchFamily="34" charset="0"/>
                <a:cs typeface="Arial" panose="020B0604020202020204" pitchFamily="34" charset="0"/>
              </a:rPr>
              <a:t>Umfrage: Gibt es weitere Punkte, welche gemeinsam weiter verfolgt werden sollten?</a:t>
            </a:r>
          </a:p>
          <a:p>
            <a:endParaRPr lang="de-CH" altLang="de-DE" sz="2800" dirty="0">
              <a:latin typeface="Arial" panose="020B0604020202020204" pitchFamily="34" charset="0"/>
              <a:cs typeface="Arial" panose="020B0604020202020204" pitchFamily="34" charset="0"/>
            </a:endParaRPr>
          </a:p>
          <a:p>
            <a:r>
              <a:rPr lang="de-CH" altLang="de-DE" sz="2400" dirty="0">
                <a:solidFill>
                  <a:srgbClr val="00B0F0"/>
                </a:solidFill>
                <a:latin typeface="Arial" panose="020B0604020202020204" pitchFamily="34" charset="0"/>
                <a:cs typeface="Arial" panose="020B0604020202020204" pitchFamily="34" charset="0"/>
              </a:rPr>
              <a:t>-Was sind die Erwartungen und Bedürfnisse Ihrer Organisation an die Ausbildung von Funktionären, Trainer und Hundeführer?</a:t>
            </a:r>
          </a:p>
          <a:p>
            <a:endParaRPr lang="de-CH" altLang="de-DE" sz="2400" dirty="0">
              <a:solidFill>
                <a:srgbClr val="00B0F0"/>
              </a:solidFill>
              <a:latin typeface="Arial" panose="020B0604020202020204" pitchFamily="34" charset="0"/>
              <a:cs typeface="Arial" panose="020B0604020202020204" pitchFamily="34" charset="0"/>
            </a:endParaRPr>
          </a:p>
          <a:p>
            <a:r>
              <a:rPr lang="de-CH" altLang="de-DE" sz="2400" dirty="0">
                <a:solidFill>
                  <a:srgbClr val="00B0F0"/>
                </a:solidFill>
                <a:latin typeface="Arial" panose="020B0604020202020204" pitchFamily="34" charset="0"/>
                <a:cs typeface="Arial" panose="020B0604020202020204" pitchFamily="34" charset="0"/>
              </a:rPr>
              <a:t>-Was sind die Erwartungen und Bedürfnisse an die Gebrauchsrassenhunde? </a:t>
            </a:r>
          </a:p>
          <a:p>
            <a:endParaRPr lang="de-CH" altLang="de-DE" sz="2400" dirty="0">
              <a:solidFill>
                <a:srgbClr val="00B0F0"/>
              </a:solidFill>
              <a:latin typeface="Arial" panose="020B0604020202020204" pitchFamily="34" charset="0"/>
              <a:cs typeface="Arial" panose="020B0604020202020204" pitchFamily="34" charset="0"/>
            </a:endParaRPr>
          </a:p>
          <a:p>
            <a:r>
              <a:rPr lang="de-CH" altLang="de-DE" sz="2400" dirty="0">
                <a:solidFill>
                  <a:srgbClr val="00B0F0"/>
                </a:solidFill>
                <a:latin typeface="Arial" panose="020B0604020202020204" pitchFamily="34" charset="0"/>
                <a:cs typeface="Arial" panose="020B0604020202020204" pitchFamily="34" charset="0"/>
              </a:rPr>
              <a:t>-Wie können wir SKG / TKGS euch bei eurer Arbeit unterstützen?</a:t>
            </a:r>
          </a:p>
          <a:p>
            <a:endParaRPr lang="de-CH" altLang="de-DE" sz="2400" dirty="0">
              <a:solidFill>
                <a:srgbClr val="00B0F0"/>
              </a:solidFill>
              <a:latin typeface="Arial" panose="020B0604020202020204" pitchFamily="34" charset="0"/>
              <a:cs typeface="Arial" panose="020B0604020202020204" pitchFamily="34" charset="0"/>
            </a:endParaRPr>
          </a:p>
          <a:p>
            <a:r>
              <a:rPr lang="de-CH" altLang="de-DE" sz="2400" dirty="0">
                <a:solidFill>
                  <a:srgbClr val="00B0F0"/>
                </a:solidFill>
                <a:latin typeface="Arial" panose="020B0604020202020204" pitchFamily="34" charset="0"/>
                <a:cs typeface="Arial" panose="020B0604020202020204" pitchFamily="34" charset="0"/>
              </a:rPr>
              <a:t>-Gibt es Projekte, welche zusammen in Angriff genommen werden könnten / sollten?</a:t>
            </a:r>
          </a:p>
          <a:p>
            <a:r>
              <a:rPr lang="de-CH" altLang="de-DE" sz="2400" dirty="0">
                <a:solidFill>
                  <a:schemeClr val="tx1"/>
                </a:solidFill>
                <a:latin typeface="Arial" panose="020B0604020202020204" pitchFamily="34" charset="0"/>
                <a:cs typeface="Arial" panose="020B0604020202020204" pitchFamily="34" charset="0"/>
              </a:rPr>
              <a:t>Beispiel:	-Jugendförderung im Hundeführerbereich</a:t>
            </a:r>
          </a:p>
          <a:p>
            <a:endParaRPr lang="de-CH" altLang="de-DE" sz="2400" dirty="0">
              <a:solidFill>
                <a:schemeClr val="tx1"/>
              </a:solidFill>
              <a:latin typeface="Arial" panose="020B0604020202020204" pitchFamily="34" charset="0"/>
              <a:cs typeface="Arial" panose="020B0604020202020204" pitchFamily="34" charset="0"/>
            </a:endParaRPr>
          </a:p>
          <a:p>
            <a:r>
              <a:rPr lang="de-CH" altLang="de-DE" sz="2400" dirty="0">
                <a:solidFill>
                  <a:schemeClr val="tx1"/>
                </a:solidFill>
                <a:latin typeface="Arial" panose="020B0604020202020204" pitchFamily="34" charset="0"/>
                <a:cs typeface="Arial" panose="020B0604020202020204" pitchFamily="34" charset="0"/>
              </a:rPr>
              <a:t>		-Gründung eines «Vereins Gebrauchshund Schweiz» welcher zum Ziel 		hat die Interessen und Bedürfnisse aller Organisationen, welche sich mit 		Gebrauchshunden befassen zu vertreten und auch in einer «Schieflage» 		im Stande sind geschlossen, entschlossen und kompetent zu reagieren.</a:t>
            </a:r>
          </a:p>
        </p:txBody>
      </p:sp>
      <p:cxnSp>
        <p:nvCxnSpPr>
          <p:cNvPr id="33800" name="Gerader Verbinder 3">
            <a:extLst>
              <a:ext uri="{FF2B5EF4-FFF2-40B4-BE49-F238E27FC236}">
                <a16:creationId xmlns:a16="http://schemas.microsoft.com/office/drawing/2014/main" id="{BC369A2B-24E0-6192-F3ED-2D0D7085E1DB}"/>
              </a:ext>
            </a:extLst>
          </p:cNvPr>
          <p:cNvCxnSpPr>
            <a:cxnSpLocks noChangeShapeType="1"/>
          </p:cNvCxnSpPr>
          <p:nvPr/>
        </p:nvCxnSpPr>
        <p:spPr bwMode="auto">
          <a:xfrm>
            <a:off x="572293" y="286057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CA6B3BF3-0B9A-D279-23B4-2B5797959F0B}"/>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C19B8CC2-AEBF-87B5-7692-A8FBA069550B}"/>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8676" name="Grafik 7" descr="TKGS Logo.wmf">
            <a:extLst>
              <a:ext uri="{FF2B5EF4-FFF2-40B4-BE49-F238E27FC236}">
                <a16:creationId xmlns:a16="http://schemas.microsoft.com/office/drawing/2014/main" id="{135F436F-95C8-D70B-14EC-6B11C9111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Grafik 3">
            <a:extLst>
              <a:ext uri="{FF2B5EF4-FFF2-40B4-BE49-F238E27FC236}">
                <a16:creationId xmlns:a16="http://schemas.microsoft.com/office/drawing/2014/main" id="{62F84A99-89E2-7748-4E2E-6E9568B9B3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8678" name="Text Box 6">
            <a:extLst>
              <a:ext uri="{FF2B5EF4-FFF2-40B4-BE49-F238E27FC236}">
                <a16:creationId xmlns:a16="http://schemas.microsoft.com/office/drawing/2014/main" id="{41216535-DC60-3C89-7BBA-357DF7F51A69}"/>
              </a:ext>
            </a:extLst>
          </p:cNvPr>
          <p:cNvSpPr txBox="1">
            <a:spLocks noChangeArrowheads="1"/>
          </p:cNvSpPr>
          <p:nvPr/>
        </p:nvSpPr>
        <p:spPr bwMode="auto">
          <a:xfrm>
            <a:off x="381793" y="1491544"/>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endParaRPr lang="de-CH" altLang="de-DE" b="1" dirty="0">
              <a:solidFill>
                <a:schemeClr val="tx1"/>
              </a:solidFill>
              <a:latin typeface="Book Antiqua" panose="02040602050305030304" pitchFamily="18" charset="0"/>
            </a:endParaRPr>
          </a:p>
        </p:txBody>
      </p:sp>
      <p:cxnSp>
        <p:nvCxnSpPr>
          <p:cNvPr id="28682" name="Gerader Verbinder 3">
            <a:extLst>
              <a:ext uri="{FF2B5EF4-FFF2-40B4-BE49-F238E27FC236}">
                <a16:creationId xmlns:a16="http://schemas.microsoft.com/office/drawing/2014/main" id="{9D0FDDC5-940E-B1E0-0F5F-06BCD4F35925}"/>
              </a:ext>
            </a:extLst>
          </p:cNvPr>
          <p:cNvCxnSpPr>
            <a:cxnSpLocks noChangeShapeType="1"/>
          </p:cNvCxnSpPr>
          <p:nvPr/>
        </p:nvCxnSpPr>
        <p:spPr bwMode="auto">
          <a:xfrm>
            <a:off x="381793" y="2966569"/>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38" name="Picture 2" descr="Gebrauchshundesport - swhv.de">
            <a:extLst>
              <a:ext uri="{FF2B5EF4-FFF2-40B4-BE49-F238E27FC236}">
                <a16:creationId xmlns:a16="http://schemas.microsoft.com/office/drawing/2014/main" id="{7A8DC4BA-F186-1DCF-F0F0-1400BDDF24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60" t="296" r="25396" b="10225"/>
          <a:stretch/>
        </p:blipFill>
        <p:spPr bwMode="auto">
          <a:xfrm>
            <a:off x="4544387" y="90317"/>
            <a:ext cx="2495213" cy="2770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972CFD66-17E9-99D9-54C9-50FA841F7D03}"/>
              </a:ext>
            </a:extLst>
          </p:cNvPr>
          <p:cNvPicPr>
            <a:picLocks noChangeAspect="1"/>
          </p:cNvPicPr>
          <p:nvPr/>
        </p:nvPicPr>
        <p:blipFill>
          <a:blip r:embed="rId6"/>
          <a:stretch>
            <a:fillRect/>
          </a:stretch>
        </p:blipFill>
        <p:spPr>
          <a:xfrm>
            <a:off x="505046" y="4477566"/>
            <a:ext cx="5817729" cy="3887787"/>
          </a:xfrm>
          <a:prstGeom prst="rect">
            <a:avLst/>
          </a:prstGeom>
        </p:spPr>
      </p:pic>
      <p:sp>
        <p:nvSpPr>
          <p:cNvPr id="2" name="Textfeld 2">
            <a:extLst>
              <a:ext uri="{FF2B5EF4-FFF2-40B4-BE49-F238E27FC236}">
                <a16:creationId xmlns:a16="http://schemas.microsoft.com/office/drawing/2014/main" id="{4EA19F61-89CF-170F-C521-F30A8BEA8C13}"/>
              </a:ext>
            </a:extLst>
          </p:cNvPr>
          <p:cNvSpPr txBox="1">
            <a:spLocks noChangeArrowheads="1"/>
          </p:cNvSpPr>
          <p:nvPr/>
        </p:nvSpPr>
        <p:spPr bwMode="auto">
          <a:xfrm>
            <a:off x="473075" y="3258985"/>
            <a:ext cx="12193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a:r>
              <a:rPr lang="de-CH" altLang="de-DE" sz="3600" b="1" dirty="0">
                <a:latin typeface="Arial" panose="020B0604020202020204" pitchFamily="34" charset="0"/>
                <a:cs typeface="Arial" panose="020B0604020202020204" pitchFamily="34" charset="0"/>
              </a:rPr>
              <a:t>Für die Hund 2025 ist ein Gemeinschaftsstand geplant</a:t>
            </a:r>
          </a:p>
        </p:txBody>
      </p:sp>
      <p:sp>
        <p:nvSpPr>
          <p:cNvPr id="4" name="Textfeld 2">
            <a:extLst>
              <a:ext uri="{FF2B5EF4-FFF2-40B4-BE49-F238E27FC236}">
                <a16:creationId xmlns:a16="http://schemas.microsoft.com/office/drawing/2014/main" id="{DC0C48D8-E3CB-C08E-9735-D2D125449A56}"/>
              </a:ext>
            </a:extLst>
          </p:cNvPr>
          <p:cNvSpPr txBox="1">
            <a:spLocks noChangeArrowheads="1"/>
          </p:cNvSpPr>
          <p:nvPr/>
        </p:nvSpPr>
        <p:spPr bwMode="auto">
          <a:xfrm>
            <a:off x="-211138" y="8662453"/>
            <a:ext cx="12006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a:r>
              <a:rPr lang="de-CH" altLang="de-DE" sz="3600" b="1" dirty="0">
                <a:solidFill>
                  <a:srgbClr val="00B0F0"/>
                </a:solidFill>
                <a:latin typeface="Arial" panose="020B0604020202020204" pitchFamily="34" charset="0"/>
                <a:cs typeface="Arial" panose="020B0604020202020204" pitchFamily="34" charset="0"/>
              </a:rPr>
              <a:t>Möchte sich noch jemand anschliessen?</a:t>
            </a:r>
          </a:p>
        </p:txBody>
      </p:sp>
      <p:sp>
        <p:nvSpPr>
          <p:cNvPr id="5" name="Textfeld 2">
            <a:extLst>
              <a:ext uri="{FF2B5EF4-FFF2-40B4-BE49-F238E27FC236}">
                <a16:creationId xmlns:a16="http://schemas.microsoft.com/office/drawing/2014/main" id="{D4BE3671-9E83-5E81-3B0B-98DA7C1910CE}"/>
              </a:ext>
            </a:extLst>
          </p:cNvPr>
          <p:cNvSpPr txBox="1">
            <a:spLocks noChangeArrowheads="1"/>
          </p:cNvSpPr>
          <p:nvPr/>
        </p:nvSpPr>
        <p:spPr bwMode="auto">
          <a:xfrm>
            <a:off x="6384924" y="4651744"/>
            <a:ext cx="65265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a:r>
              <a:rPr lang="de-CH" altLang="de-DE" sz="2800" dirty="0">
                <a:solidFill>
                  <a:schemeClr val="bg1"/>
                </a:solidFill>
                <a:latin typeface="Arial" panose="020B0604020202020204" pitchFamily="34" charset="0"/>
                <a:cs typeface="Arial" panose="020B0604020202020204" pitchFamily="34" charset="0"/>
              </a:rPr>
              <a:t>Im Rahmen der Hund 2025 vom 7. – 9. Februar 2025 wir die SKG mit einem grossen Stand vertreten sein.</a:t>
            </a:r>
          </a:p>
          <a:p>
            <a:pPr algn="ctr"/>
            <a:r>
              <a:rPr lang="de-CH" altLang="de-DE" sz="2800" dirty="0">
                <a:solidFill>
                  <a:schemeClr val="bg1"/>
                </a:solidFill>
                <a:latin typeface="Arial" panose="020B0604020202020204" pitchFamily="34" charset="0"/>
                <a:cs typeface="Arial" panose="020B0604020202020204" pitchFamily="34" charset="0"/>
              </a:rPr>
              <a:t>Die TKGS wird mit einem Abteil von 15.00 x 3.00m und einer voraussichtlichen Zusammenarbeit mit der Militärpolizei, den Sport- und Gebrauchshundebereich abdecken.</a:t>
            </a:r>
          </a:p>
        </p:txBody>
      </p:sp>
    </p:spTree>
    <p:extLst>
      <p:ext uri="{BB962C8B-B14F-4D97-AF65-F5344CB8AC3E}">
        <p14:creationId xmlns:p14="http://schemas.microsoft.com/office/powerpoint/2010/main" val="35864368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6DC1037-4602-BDE5-8FF5-7F81EEF8C7E6}"/>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49156" name="Grafik 7" descr="TKGS Logo.wmf">
            <a:extLst>
              <a:ext uri="{FF2B5EF4-FFF2-40B4-BE49-F238E27FC236}">
                <a16:creationId xmlns:a16="http://schemas.microsoft.com/office/drawing/2014/main" id="{0B8A640A-1A2B-05EF-E459-9F7EE0B3F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Grafik 3">
            <a:extLst>
              <a:ext uri="{FF2B5EF4-FFF2-40B4-BE49-F238E27FC236}">
                <a16:creationId xmlns:a16="http://schemas.microsoft.com/office/drawing/2014/main" id="{D10C81CD-D003-29C0-FC30-7DA5F83078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49158" name="Text Box 6">
            <a:extLst>
              <a:ext uri="{FF2B5EF4-FFF2-40B4-BE49-F238E27FC236}">
                <a16:creationId xmlns:a16="http://schemas.microsoft.com/office/drawing/2014/main" id="{25845C3B-5833-AEBC-045A-B0582921F4A9}"/>
              </a:ext>
            </a:extLst>
          </p:cNvPr>
          <p:cNvSpPr txBox="1">
            <a:spLocks noChangeArrowheads="1"/>
          </p:cNvSpPr>
          <p:nvPr/>
        </p:nvSpPr>
        <p:spPr bwMode="auto">
          <a:xfrm>
            <a:off x="525463" y="1852613"/>
            <a:ext cx="12006262" cy="738664"/>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Ziel TKGS</a:t>
            </a:r>
          </a:p>
        </p:txBody>
      </p:sp>
      <p:sp>
        <p:nvSpPr>
          <p:cNvPr id="49159" name="Textfeld 2">
            <a:extLst>
              <a:ext uri="{FF2B5EF4-FFF2-40B4-BE49-F238E27FC236}">
                <a16:creationId xmlns:a16="http://schemas.microsoft.com/office/drawing/2014/main" id="{DF5AA273-390D-CB11-6210-DAFAC81EF6D4}"/>
              </a:ext>
            </a:extLst>
          </p:cNvPr>
          <p:cNvSpPr txBox="1">
            <a:spLocks noChangeArrowheads="1"/>
          </p:cNvSpPr>
          <p:nvPr/>
        </p:nvSpPr>
        <p:spPr bwMode="auto">
          <a:xfrm>
            <a:off x="623888" y="3519488"/>
            <a:ext cx="12006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b="1" dirty="0">
                <a:latin typeface="Arial" panose="020B0604020202020204" pitchFamily="34" charset="0"/>
                <a:cs typeface="Arial" panose="020B0604020202020204" pitchFamily="34" charset="0"/>
              </a:rPr>
              <a:t>Zukunftsziel der TKGS:</a:t>
            </a:r>
          </a:p>
          <a:p>
            <a:endParaRPr lang="de-CH" altLang="de-DE" sz="3600" b="1" dirty="0">
              <a:latin typeface="Arial" panose="020B0604020202020204" pitchFamily="34" charset="0"/>
              <a:cs typeface="Arial" panose="020B0604020202020204" pitchFamily="34" charset="0"/>
            </a:endParaRPr>
          </a:p>
          <a:p>
            <a:pPr algn="ctr"/>
            <a:r>
              <a:rPr lang="de-CH" altLang="de-DE" sz="6000" dirty="0">
                <a:latin typeface="Arial" panose="020B0604020202020204" pitchFamily="34" charset="0"/>
                <a:cs typeface="Arial" panose="020B0604020202020204" pitchFamily="34" charset="0"/>
              </a:rPr>
              <a:t>Gemeinsame Ziele weiter zusammen verfolgen und eine gewinnbringende Zusammenarbeit fördern! </a:t>
            </a:r>
          </a:p>
        </p:txBody>
      </p:sp>
      <p:cxnSp>
        <p:nvCxnSpPr>
          <p:cNvPr id="49160" name="Gerader Verbinder 3">
            <a:extLst>
              <a:ext uri="{FF2B5EF4-FFF2-40B4-BE49-F238E27FC236}">
                <a16:creationId xmlns:a16="http://schemas.microsoft.com/office/drawing/2014/main" id="{950C6158-8B60-AB30-C2D1-D9907088CC76}"/>
              </a:ext>
            </a:extLst>
          </p:cNvPr>
          <p:cNvCxnSpPr>
            <a:cxnSpLocks noChangeShapeType="1"/>
          </p:cNvCxnSpPr>
          <p:nvPr/>
        </p:nvCxnSpPr>
        <p:spPr bwMode="auto">
          <a:xfrm>
            <a:off x="500401" y="2666911"/>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E374041-4257-669C-5277-9F210AE2C69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46DD71F7-5B60-00BD-4105-19CC8D31B5DE}"/>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sp>
        <p:nvSpPr>
          <p:cNvPr id="3" name="Rechteck 2">
            <a:extLst>
              <a:ext uri="{FF2B5EF4-FFF2-40B4-BE49-F238E27FC236}">
                <a16:creationId xmlns:a16="http://schemas.microsoft.com/office/drawing/2014/main" id="{4A8CBDED-0AB5-AB86-D6E9-A697B4923177}"/>
              </a:ext>
            </a:extLst>
          </p:cNvPr>
          <p:cNvSpPr/>
          <p:nvPr/>
        </p:nvSpPr>
        <p:spPr>
          <a:xfrm>
            <a:off x="5352827" y="2584958"/>
            <a:ext cx="7662837" cy="2862322"/>
          </a:xfrm>
          <a:prstGeom prst="rect">
            <a:avLst/>
          </a:prstGeom>
          <a:noFill/>
          <a:scene3d>
            <a:camera prst="orthographicFront"/>
            <a:lightRig rig="threePt" dir="t"/>
          </a:scene3d>
          <a:sp3d>
            <a:bevelT/>
          </a:sp3d>
        </p:spPr>
        <p:txBody>
          <a:bodyPr>
            <a:spAutoFit/>
            <a:sp3d extrusionH="57150">
              <a:bevelT w="38100" h="38100"/>
            </a:sp3d>
          </a:bodyPr>
          <a:lstStyle/>
          <a:p>
            <a:pPr algn="ctr">
              <a:defRPr/>
            </a:pPr>
            <a:r>
              <a:rPr lang="de-DE" sz="88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rPr>
              <a:t>Herzlich</a:t>
            </a:r>
          </a:p>
          <a:p>
            <a:pPr algn="ctr">
              <a:defRPr/>
            </a:pPr>
            <a:r>
              <a:rPr lang="de-DE" sz="88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rPr>
              <a:t>Willkommen</a:t>
            </a:r>
            <a:endParaRPr lang="de-CH" sz="88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endParaRPr>
          </a:p>
        </p:txBody>
      </p:sp>
      <p:pic>
        <p:nvPicPr>
          <p:cNvPr id="17413" name="Grafik 7" descr="TKGS Logo.wmf">
            <a:extLst>
              <a:ext uri="{FF2B5EF4-FFF2-40B4-BE49-F238E27FC236}">
                <a16:creationId xmlns:a16="http://schemas.microsoft.com/office/drawing/2014/main" id="{4E76B00F-23EF-809F-6F16-A9BD5F98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3">
            <a:extLst>
              <a:ext uri="{FF2B5EF4-FFF2-40B4-BE49-F238E27FC236}">
                <a16:creationId xmlns:a16="http://schemas.microsoft.com/office/drawing/2014/main" id="{4F89033B-FB01-9F7D-7AE1-1AAB8192D8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9CE07407-F090-6F61-98AF-51D59A10C58D}"/>
              </a:ext>
            </a:extLst>
          </p:cNvPr>
          <p:cNvSpPr/>
          <p:nvPr/>
        </p:nvSpPr>
        <p:spPr>
          <a:xfrm>
            <a:off x="283381" y="7758113"/>
            <a:ext cx="12438037" cy="1815882"/>
          </a:xfrm>
          <a:prstGeom prst="rect">
            <a:avLst/>
          </a:prstGeom>
          <a:noFill/>
          <a:scene3d>
            <a:camera prst="orthographicFront"/>
            <a:lightRig rig="threePt" dir="t"/>
          </a:scene3d>
          <a:sp3d>
            <a:bevelT/>
          </a:sp3d>
        </p:spPr>
        <p:txBody>
          <a:bodyPr wrap="square">
            <a:spAutoFit/>
            <a:sp3d extrusionH="57150">
              <a:bevelT w="38100" h="38100"/>
            </a:sp3d>
          </a:bodyPr>
          <a:lstStyle/>
          <a:p>
            <a:pPr algn="ctr">
              <a:defRPr/>
            </a:pPr>
            <a:r>
              <a:rPr lang="de-DE" sz="56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rPr>
              <a:t>1. Gedankenaustausch Gebrauchshund vom 20.11.2024</a:t>
            </a:r>
            <a:endParaRPr lang="de-CH" sz="56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endParaRPr>
          </a:p>
        </p:txBody>
      </p:sp>
    </p:spTree>
    <p:extLst>
      <p:ext uri="{BB962C8B-B14F-4D97-AF65-F5344CB8AC3E}">
        <p14:creationId xmlns:p14="http://schemas.microsoft.com/office/powerpoint/2010/main" val="18986246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3F69B8D4-3520-55AC-6E07-D5F6EA1B0562}"/>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B4A8DABE-4F9C-5968-0E8E-30E3E6F346DF}"/>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33796" name="Grafik 7" descr="TKGS Logo.wmf">
            <a:extLst>
              <a:ext uri="{FF2B5EF4-FFF2-40B4-BE49-F238E27FC236}">
                <a16:creationId xmlns:a16="http://schemas.microsoft.com/office/drawing/2014/main" id="{D0E8FE5D-41D7-8B11-1AC2-3EB3BD685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Grafik 3">
            <a:extLst>
              <a:ext uri="{FF2B5EF4-FFF2-40B4-BE49-F238E27FC236}">
                <a16:creationId xmlns:a16="http://schemas.microsoft.com/office/drawing/2014/main" id="{E3C8A835-471A-932D-7A5B-D1999891BE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798" name="Text Box 6">
            <a:extLst>
              <a:ext uri="{FF2B5EF4-FFF2-40B4-BE49-F238E27FC236}">
                <a16:creationId xmlns:a16="http://schemas.microsoft.com/office/drawing/2014/main" id="{D5D372A3-1B01-48F1-84B8-5F3BD68FEF16}"/>
              </a:ext>
            </a:extLst>
          </p:cNvPr>
          <p:cNvSpPr txBox="1">
            <a:spLocks noChangeArrowheads="1"/>
          </p:cNvSpPr>
          <p:nvPr/>
        </p:nvSpPr>
        <p:spPr bwMode="auto">
          <a:xfrm>
            <a:off x="473075" y="1486995"/>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r>
              <a:rPr lang="de-CH" altLang="de-DE" b="1" dirty="0">
                <a:solidFill>
                  <a:schemeClr val="tx1"/>
                </a:solidFill>
                <a:latin typeface="Book Antiqua" panose="02040602050305030304" pitchFamily="18" charset="0"/>
              </a:rPr>
              <a:t>	</a:t>
            </a:r>
          </a:p>
          <a:p>
            <a:pPr eaLnBrk="1" hangingPunct="1"/>
            <a:endParaRPr lang="de-CH" altLang="de-DE" b="1" dirty="0">
              <a:solidFill>
                <a:schemeClr val="tx1"/>
              </a:solidFill>
              <a:latin typeface="Book Antiqua" panose="02040602050305030304" pitchFamily="18" charset="0"/>
            </a:endParaRPr>
          </a:p>
        </p:txBody>
      </p:sp>
      <p:sp>
        <p:nvSpPr>
          <p:cNvPr id="33799" name="Textfeld 2">
            <a:extLst>
              <a:ext uri="{FF2B5EF4-FFF2-40B4-BE49-F238E27FC236}">
                <a16:creationId xmlns:a16="http://schemas.microsoft.com/office/drawing/2014/main" id="{B7E1511F-8E33-6090-D095-BEC71BE0FE18}"/>
              </a:ext>
            </a:extLst>
          </p:cNvPr>
          <p:cNvSpPr txBox="1">
            <a:spLocks noChangeArrowheads="1"/>
          </p:cNvSpPr>
          <p:nvPr/>
        </p:nvSpPr>
        <p:spPr bwMode="auto">
          <a:xfrm>
            <a:off x="623888" y="3465513"/>
            <a:ext cx="1200626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endParaRPr lang="de-CH" altLang="de-DE" sz="3200" dirty="0">
              <a:latin typeface="Arial" panose="020B0604020202020204" pitchFamily="34" charset="0"/>
              <a:cs typeface="Arial" panose="020B0604020202020204" pitchFamily="34" charset="0"/>
            </a:endParaRPr>
          </a:p>
          <a:p>
            <a:pPr algn="ctr"/>
            <a:r>
              <a:rPr lang="de-CH" altLang="de-DE" sz="6000" dirty="0">
                <a:solidFill>
                  <a:srgbClr val="00B0F0"/>
                </a:solidFill>
                <a:latin typeface="Arial" panose="020B0604020202020204" pitchFamily="34" charset="0"/>
                <a:cs typeface="Arial" panose="020B0604020202020204" pitchFamily="34" charset="0"/>
              </a:rPr>
              <a:t>Wird ein jährlicher Austausch in diesem Rahmen gewünscht?</a:t>
            </a:r>
          </a:p>
          <a:p>
            <a:endParaRPr lang="de-CH" altLang="de-DE" sz="3200" dirty="0">
              <a:latin typeface="Arial" panose="020B0604020202020204" pitchFamily="34" charset="0"/>
              <a:cs typeface="Arial" panose="020B0604020202020204" pitchFamily="34" charset="0"/>
            </a:endParaRPr>
          </a:p>
        </p:txBody>
      </p:sp>
      <p:cxnSp>
        <p:nvCxnSpPr>
          <p:cNvPr id="33800" name="Gerader Verbinder 3">
            <a:extLst>
              <a:ext uri="{FF2B5EF4-FFF2-40B4-BE49-F238E27FC236}">
                <a16:creationId xmlns:a16="http://schemas.microsoft.com/office/drawing/2014/main" id="{F5676325-BFAF-E9AD-C531-324AD7A6D912}"/>
              </a:ext>
            </a:extLst>
          </p:cNvPr>
          <p:cNvCxnSpPr>
            <a:cxnSpLocks noChangeShapeType="1"/>
          </p:cNvCxnSpPr>
          <p:nvPr/>
        </p:nvCxnSpPr>
        <p:spPr bwMode="auto">
          <a:xfrm>
            <a:off x="572293" y="286057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40593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9EFD73A3-9063-9BFB-7C51-9110A46E9774}"/>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4B68B7EC-ACB0-533A-1290-9314D339F69F}"/>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33796" name="Grafik 7" descr="TKGS Logo.wmf">
            <a:extLst>
              <a:ext uri="{FF2B5EF4-FFF2-40B4-BE49-F238E27FC236}">
                <a16:creationId xmlns:a16="http://schemas.microsoft.com/office/drawing/2014/main" id="{DB6BECB2-2BC9-F182-3A37-E5C9B0412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Grafik 3">
            <a:extLst>
              <a:ext uri="{FF2B5EF4-FFF2-40B4-BE49-F238E27FC236}">
                <a16:creationId xmlns:a16="http://schemas.microsoft.com/office/drawing/2014/main" id="{6EE96C14-C316-3988-E62E-1B4788F2C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798" name="Text Box 6">
            <a:extLst>
              <a:ext uri="{FF2B5EF4-FFF2-40B4-BE49-F238E27FC236}">
                <a16:creationId xmlns:a16="http://schemas.microsoft.com/office/drawing/2014/main" id="{5D19A5E8-E2E3-B39A-9A69-4171157A36C4}"/>
              </a:ext>
            </a:extLst>
          </p:cNvPr>
          <p:cNvSpPr txBox="1">
            <a:spLocks noChangeArrowheads="1"/>
          </p:cNvSpPr>
          <p:nvPr/>
        </p:nvSpPr>
        <p:spPr bwMode="auto">
          <a:xfrm>
            <a:off x="473075" y="1486995"/>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Gedanken-</a:t>
            </a:r>
            <a:br>
              <a:rPr lang="de-CH" altLang="de-DE" b="1" dirty="0">
                <a:solidFill>
                  <a:schemeClr val="tx1"/>
                </a:solidFill>
                <a:latin typeface="Book Antiqua" panose="02040602050305030304" pitchFamily="18" charset="0"/>
              </a:rPr>
            </a:br>
            <a:r>
              <a:rPr lang="de-CH" altLang="de-DE" b="1" dirty="0" err="1">
                <a:solidFill>
                  <a:schemeClr val="tx1"/>
                </a:solidFill>
                <a:latin typeface="Book Antiqua" panose="02040602050305030304" pitchFamily="18" charset="0"/>
              </a:rPr>
              <a:t>austausch</a:t>
            </a:r>
            <a:r>
              <a:rPr lang="de-CH" altLang="de-DE" b="1" dirty="0">
                <a:solidFill>
                  <a:schemeClr val="tx1"/>
                </a:solidFill>
                <a:latin typeface="Book Antiqua" panose="02040602050305030304" pitchFamily="18" charset="0"/>
              </a:rPr>
              <a:t>	</a:t>
            </a:r>
          </a:p>
          <a:p>
            <a:pPr eaLnBrk="1" hangingPunct="1"/>
            <a:endParaRPr lang="de-CH" altLang="de-DE" b="1" dirty="0">
              <a:solidFill>
                <a:schemeClr val="tx1"/>
              </a:solidFill>
              <a:latin typeface="Book Antiqua" panose="02040602050305030304" pitchFamily="18" charset="0"/>
            </a:endParaRPr>
          </a:p>
        </p:txBody>
      </p:sp>
      <p:sp>
        <p:nvSpPr>
          <p:cNvPr id="33799" name="Textfeld 2">
            <a:extLst>
              <a:ext uri="{FF2B5EF4-FFF2-40B4-BE49-F238E27FC236}">
                <a16:creationId xmlns:a16="http://schemas.microsoft.com/office/drawing/2014/main" id="{4A6CFFEF-8FB8-8C49-A7BA-3C6B13FDD1A7}"/>
              </a:ext>
            </a:extLst>
          </p:cNvPr>
          <p:cNvSpPr txBox="1">
            <a:spLocks noChangeArrowheads="1"/>
          </p:cNvSpPr>
          <p:nvPr/>
        </p:nvSpPr>
        <p:spPr bwMode="auto">
          <a:xfrm>
            <a:off x="623888" y="3465513"/>
            <a:ext cx="12006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a:r>
              <a:rPr lang="de-CH" altLang="de-DE" sz="3200" dirty="0">
                <a:solidFill>
                  <a:schemeClr val="tx1"/>
                </a:solidFill>
                <a:latin typeface="Arial" panose="020B0604020202020204" pitchFamily="34" charset="0"/>
                <a:cs typeface="Arial" panose="020B0604020202020204" pitchFamily="34" charset="0"/>
              </a:rPr>
              <a:t>Was ich noch sagen wollte!</a:t>
            </a:r>
          </a:p>
        </p:txBody>
      </p:sp>
      <p:cxnSp>
        <p:nvCxnSpPr>
          <p:cNvPr id="33800" name="Gerader Verbinder 3">
            <a:extLst>
              <a:ext uri="{FF2B5EF4-FFF2-40B4-BE49-F238E27FC236}">
                <a16:creationId xmlns:a16="http://schemas.microsoft.com/office/drawing/2014/main" id="{0AAA140A-7627-4A06-9AD0-2059993C9CC0}"/>
              </a:ext>
            </a:extLst>
          </p:cNvPr>
          <p:cNvCxnSpPr>
            <a:cxnSpLocks noChangeShapeType="1"/>
          </p:cNvCxnSpPr>
          <p:nvPr/>
        </p:nvCxnSpPr>
        <p:spPr bwMode="auto">
          <a:xfrm>
            <a:off x="572293" y="286057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Schüler Stock Illustrationen, Vektoren, &amp; Kliparts - 42,584 Stock  Illustrationen">
            <a:extLst>
              <a:ext uri="{FF2B5EF4-FFF2-40B4-BE49-F238E27FC236}">
                <a16:creationId xmlns:a16="http://schemas.microsoft.com/office/drawing/2014/main" id="{C1C44D57-B5AF-AA5A-30AB-F2B3D2732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224" y="4587539"/>
            <a:ext cx="2936023" cy="475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376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D13118-4D11-038E-E55F-2FFE67662DA8}"/>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50180" name="Grafik 7" descr="TKGS Logo.wmf">
            <a:extLst>
              <a:ext uri="{FF2B5EF4-FFF2-40B4-BE49-F238E27FC236}">
                <a16:creationId xmlns:a16="http://schemas.microsoft.com/office/drawing/2014/main" id="{A5EC933E-F38B-7276-70C9-74B4B7E29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Grafik 3">
            <a:extLst>
              <a:ext uri="{FF2B5EF4-FFF2-40B4-BE49-F238E27FC236}">
                <a16:creationId xmlns:a16="http://schemas.microsoft.com/office/drawing/2014/main" id="{A6254940-85E2-2A87-9FD1-598C938857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4">
            <a:extLst>
              <a:ext uri="{FF2B5EF4-FFF2-40B4-BE49-F238E27FC236}">
                <a16:creationId xmlns:a16="http://schemas.microsoft.com/office/drawing/2014/main" id="{4C79364B-067C-9BB2-D8EA-87C7AFE597F9}"/>
              </a:ext>
            </a:extLst>
          </p:cNvPr>
          <p:cNvPicPr>
            <a:picLocks noChangeAspect="1"/>
          </p:cNvPicPr>
          <p:nvPr/>
        </p:nvPicPr>
        <p:blipFill>
          <a:blip r:embed="rId4"/>
          <a:srcRect/>
          <a:stretch>
            <a:fillRect/>
          </a:stretch>
        </p:blipFill>
        <p:spPr bwMode="auto">
          <a:xfrm>
            <a:off x="2705621" y="2356520"/>
            <a:ext cx="7593558" cy="5688058"/>
          </a:xfrm>
          <a:prstGeom prst="rect">
            <a:avLst/>
          </a:prstGeom>
          <a:ln>
            <a:noFill/>
          </a:ln>
          <a:effectLst>
            <a:softEdge rad="112500"/>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F490EFD-DBDC-87FC-652D-D2E2B6C1AA90}"/>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51204" name="Grafik 7" descr="TKGS Logo.wmf">
            <a:extLst>
              <a:ext uri="{FF2B5EF4-FFF2-40B4-BE49-F238E27FC236}">
                <a16:creationId xmlns:a16="http://schemas.microsoft.com/office/drawing/2014/main" id="{4B79A985-7C7A-E090-B800-EEEA89BCE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Grafik 3">
            <a:extLst>
              <a:ext uri="{FF2B5EF4-FFF2-40B4-BE49-F238E27FC236}">
                <a16:creationId xmlns:a16="http://schemas.microsoft.com/office/drawing/2014/main" id="{D2A36933-0B97-482A-C90E-5263FEFB7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Säugetier, Hund, Haustier, Schnauze enthält.&#10;&#10;Automatisch generierte Beschreibung">
            <a:extLst>
              <a:ext uri="{FF2B5EF4-FFF2-40B4-BE49-F238E27FC236}">
                <a16:creationId xmlns:a16="http://schemas.microsoft.com/office/drawing/2014/main" id="{D978C527-6A56-75B3-8926-5BB4E09844A2}"/>
              </a:ext>
            </a:extLst>
          </p:cNvPr>
          <p:cNvPicPr>
            <a:picLocks noChangeAspect="1"/>
          </p:cNvPicPr>
          <p:nvPr/>
        </p:nvPicPr>
        <p:blipFill rotWithShape="1">
          <a:blip r:embed="rId4"/>
          <a:srcRect l="25034" r="1493"/>
          <a:stretch/>
        </p:blipFill>
        <p:spPr>
          <a:xfrm>
            <a:off x="4759972" y="3514860"/>
            <a:ext cx="3302558" cy="4943559"/>
          </a:xfrm>
          <a:prstGeom prst="rect">
            <a:avLst/>
          </a:prstGeom>
          <a:ln>
            <a:noFill/>
          </a:ln>
          <a:effectLst>
            <a:softEdge rad="112500"/>
          </a:effectLst>
        </p:spPr>
      </p:pic>
      <p:sp>
        <p:nvSpPr>
          <p:cNvPr id="6" name="Rechteck 5">
            <a:extLst>
              <a:ext uri="{FF2B5EF4-FFF2-40B4-BE49-F238E27FC236}">
                <a16:creationId xmlns:a16="http://schemas.microsoft.com/office/drawing/2014/main" id="{E17D7AFB-2DDA-9D76-3B3C-70D03324C1C6}"/>
              </a:ext>
            </a:extLst>
          </p:cNvPr>
          <p:cNvSpPr/>
          <p:nvPr/>
        </p:nvSpPr>
        <p:spPr>
          <a:xfrm>
            <a:off x="506595" y="1883644"/>
            <a:ext cx="11809312" cy="1631216"/>
          </a:xfrm>
          <a:prstGeom prst="rect">
            <a:avLst/>
          </a:prstGeom>
          <a:noFill/>
          <a:scene3d>
            <a:camera prst="orthographicFront"/>
            <a:lightRig rig="threePt" dir="t"/>
          </a:scene3d>
          <a:sp3d>
            <a:bevelT/>
          </a:sp3d>
        </p:spPr>
        <p:txBody>
          <a:bodyPr>
            <a:spAutoFit/>
            <a:sp3d extrusionH="57150">
              <a:bevelT w="38100" h="38100"/>
            </a:sp3d>
          </a:bodyPr>
          <a:lstStyle/>
          <a:p>
            <a:pPr algn="ctr">
              <a:defRPr/>
            </a:pPr>
            <a:r>
              <a:rPr lang="de-DE" sz="50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rPr>
              <a:t>Vielen Dank für Ihre Anwesenheit und Aufmerksamkeit</a:t>
            </a:r>
            <a:endParaRPr lang="de-CH" sz="50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endParaRPr>
          </a:p>
        </p:txBody>
      </p:sp>
      <p:sp>
        <p:nvSpPr>
          <p:cNvPr id="2" name="Rechteck 1">
            <a:extLst>
              <a:ext uri="{FF2B5EF4-FFF2-40B4-BE49-F238E27FC236}">
                <a16:creationId xmlns:a16="http://schemas.microsoft.com/office/drawing/2014/main" id="{8F3A9FAD-7AD7-F1A9-43CE-0CCC9D2F0864}"/>
              </a:ext>
            </a:extLst>
          </p:cNvPr>
          <p:cNvSpPr/>
          <p:nvPr/>
        </p:nvSpPr>
        <p:spPr>
          <a:xfrm>
            <a:off x="480269" y="8538167"/>
            <a:ext cx="11809312" cy="861774"/>
          </a:xfrm>
          <a:prstGeom prst="rect">
            <a:avLst/>
          </a:prstGeom>
          <a:noFill/>
          <a:scene3d>
            <a:camera prst="orthographicFront"/>
            <a:lightRig rig="threePt" dir="t"/>
          </a:scene3d>
          <a:sp3d>
            <a:bevelT/>
          </a:sp3d>
        </p:spPr>
        <p:txBody>
          <a:bodyPr>
            <a:spAutoFit/>
            <a:sp3d extrusionH="57150">
              <a:bevelT w="38100" h="38100"/>
            </a:sp3d>
          </a:bodyPr>
          <a:lstStyle/>
          <a:p>
            <a:pPr algn="ctr">
              <a:defRPr/>
            </a:pPr>
            <a:r>
              <a:rPr lang="de-DE" sz="50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rPr>
              <a:t>Ende 1. Teil</a:t>
            </a:r>
            <a:endParaRPr lang="de-CH" sz="5000" b="1" dirty="0">
              <a:ln w="19050" cap="rnd" cmpd="tri">
                <a:solidFill>
                  <a:schemeClr val="tx2"/>
                </a:solidFill>
                <a:prstDash val="solid"/>
              </a:ln>
              <a:solidFill>
                <a:srgbClr val="B7C5AB"/>
              </a:solidFill>
              <a:effectLst>
                <a:outerShdw dist="38100" dir="2640000" algn="bl" rotWithShape="0">
                  <a:schemeClr val="tx2"/>
                </a:outerShdw>
              </a:effectLst>
              <a:latin typeface="Book Antiqua" panose="0204060205030503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1871C0-FDBD-7B3E-1541-64A7AD623668}"/>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19460" name="Grafik 7" descr="TKGS Logo.wmf">
            <a:extLst>
              <a:ext uri="{FF2B5EF4-FFF2-40B4-BE49-F238E27FC236}">
                <a16:creationId xmlns:a16="http://schemas.microsoft.com/office/drawing/2014/main" id="{E6E7F2E8-6DBB-F146-9296-1E2049FF8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Grafik 3">
            <a:extLst>
              <a:ext uri="{FF2B5EF4-FFF2-40B4-BE49-F238E27FC236}">
                <a16:creationId xmlns:a16="http://schemas.microsoft.com/office/drawing/2014/main" id="{369934FF-0F17-EAD8-1C88-6270AAABF1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462" name="Text Box 6">
            <a:extLst>
              <a:ext uri="{FF2B5EF4-FFF2-40B4-BE49-F238E27FC236}">
                <a16:creationId xmlns:a16="http://schemas.microsoft.com/office/drawing/2014/main" id="{6B5C3817-2F95-30E3-7EBD-27B72383C514}"/>
              </a:ext>
            </a:extLst>
          </p:cNvPr>
          <p:cNvSpPr txBox="1">
            <a:spLocks noChangeArrowheads="1"/>
          </p:cNvSpPr>
          <p:nvPr/>
        </p:nvSpPr>
        <p:spPr bwMode="auto">
          <a:xfrm>
            <a:off x="525463" y="1852613"/>
            <a:ext cx="12006262" cy="1384300"/>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	</a:t>
            </a:r>
          </a:p>
          <a:p>
            <a:pPr eaLnBrk="1" hangingPunct="1"/>
            <a:r>
              <a:rPr lang="de-CH" altLang="de-DE" b="1" dirty="0">
                <a:solidFill>
                  <a:schemeClr val="tx1"/>
                </a:solidFill>
                <a:latin typeface="Book Antiqua" panose="02040602050305030304" pitchFamily="18" charset="0"/>
              </a:rPr>
              <a:t>Begrüssung</a:t>
            </a:r>
          </a:p>
        </p:txBody>
      </p:sp>
      <p:sp>
        <p:nvSpPr>
          <p:cNvPr id="3" name="Textfeld 2">
            <a:extLst>
              <a:ext uri="{FF2B5EF4-FFF2-40B4-BE49-F238E27FC236}">
                <a16:creationId xmlns:a16="http://schemas.microsoft.com/office/drawing/2014/main" id="{3D080C06-44D1-245C-E0F5-73D8E12048D9}"/>
              </a:ext>
            </a:extLst>
          </p:cNvPr>
          <p:cNvSpPr txBox="1">
            <a:spLocks noChangeArrowheads="1"/>
          </p:cNvSpPr>
          <p:nvPr/>
        </p:nvSpPr>
        <p:spPr bwMode="auto">
          <a:xfrm>
            <a:off x="258474" y="3699789"/>
            <a:ext cx="1200626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dirty="0">
                <a:latin typeface="Arial" panose="020B0604020202020204" pitchFamily="34" charset="0"/>
                <a:cs typeface="Arial" panose="020B0604020202020204" pitchFamily="34" charset="0"/>
              </a:rPr>
              <a:t>Im Namen der Technischen Kommission des Gebrauchs- und Sporthundewesens der SKG begrüssen wir Sie zum ersten Gedankenaustausch im Bereich Gebrauchshund und danken Ihnen für Ihre Anwesenheit.</a:t>
            </a:r>
          </a:p>
          <a:p>
            <a:endParaRPr lang="de-CH" altLang="de-DE" sz="3600" dirty="0">
              <a:latin typeface="Arial" panose="020B0604020202020204" pitchFamily="34" charset="0"/>
              <a:cs typeface="Arial" panose="020B0604020202020204" pitchFamily="34" charset="0"/>
            </a:endParaRPr>
          </a:p>
          <a:p>
            <a:endParaRPr lang="de-CH" altLang="de-DE" sz="3600" dirty="0">
              <a:latin typeface="Arial" panose="020B0604020202020204" pitchFamily="34" charset="0"/>
              <a:cs typeface="Arial" panose="020B0604020202020204" pitchFamily="34" charset="0"/>
            </a:endParaRPr>
          </a:p>
          <a:p>
            <a:r>
              <a:rPr lang="de-CH" altLang="de-DE" sz="2000" dirty="0">
                <a:latin typeface="Arial" panose="020B0604020202020204" pitchFamily="34" charset="0"/>
                <a:cs typeface="Arial" panose="020B0604020202020204" pitchFamily="34" charset="0"/>
              </a:rPr>
              <a:t>Eingeladen wurden Vertreter:</a:t>
            </a:r>
          </a:p>
          <a:p>
            <a:r>
              <a:rPr lang="de-CH" altLang="de-DE" sz="2000" dirty="0">
                <a:latin typeface="Arial" panose="020B0604020202020204" pitchFamily="34" charset="0"/>
                <a:cs typeface="Arial" panose="020B0604020202020204" pitchFamily="34" charset="0"/>
              </a:rPr>
              <a:t>Rasseklubs (SC, SKBS, SRSC, SRC, SATC, SBC, DVS)</a:t>
            </a:r>
          </a:p>
          <a:p>
            <a:r>
              <a:rPr lang="de-CH" altLang="de-DE" sz="2000" dirty="0">
                <a:latin typeface="Arial" panose="020B0604020202020204" pitchFamily="34" charset="0"/>
                <a:cs typeface="Arial" panose="020B0604020202020204" pitchFamily="34" charset="0"/>
              </a:rPr>
              <a:t>Diensthundehaltende Behörden (Polizei, Militär, Militärpolizei, BAZG)</a:t>
            </a:r>
          </a:p>
          <a:p>
            <a:r>
              <a:rPr lang="de-CH" altLang="de-DE" sz="2000" dirty="0">
                <a:latin typeface="Arial" panose="020B0604020202020204" pitchFamily="34" charset="0"/>
                <a:cs typeface="Arial" panose="020B0604020202020204" pitchFamily="34" charset="0"/>
              </a:rPr>
              <a:t>Weitere Organisationen (SMF, VSSU, REDOG).</a:t>
            </a:r>
          </a:p>
        </p:txBody>
      </p:sp>
      <p:cxnSp>
        <p:nvCxnSpPr>
          <p:cNvPr id="19464" name="Gerader Verbinder 4">
            <a:extLst>
              <a:ext uri="{FF2B5EF4-FFF2-40B4-BE49-F238E27FC236}">
                <a16:creationId xmlns:a16="http://schemas.microsoft.com/office/drawing/2014/main" id="{9C33D97D-F849-868A-8255-3BE0D385F9AF}"/>
              </a:ext>
            </a:extLst>
          </p:cNvPr>
          <p:cNvCxnSpPr>
            <a:cxnSpLocks noChangeShapeType="1"/>
          </p:cNvCxnSpPr>
          <p:nvPr/>
        </p:nvCxnSpPr>
        <p:spPr bwMode="auto">
          <a:xfrm>
            <a:off x="598488" y="322061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2" name="Picture 2" descr="Sanitätshund | Kynologischer Verein Luzern">
            <a:extLst>
              <a:ext uri="{FF2B5EF4-FFF2-40B4-BE49-F238E27FC236}">
                <a16:creationId xmlns:a16="http://schemas.microsoft.com/office/drawing/2014/main" id="{A6B22D46-2CAA-05CE-8AE0-AA7E29616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37" y="196280"/>
            <a:ext cx="4032325" cy="2856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89C884A-7B0D-F308-AAFB-3AD7284673E1}"/>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18436" name="Grafik 7" descr="TKGS Logo.wmf">
            <a:extLst>
              <a:ext uri="{FF2B5EF4-FFF2-40B4-BE49-F238E27FC236}">
                <a16:creationId xmlns:a16="http://schemas.microsoft.com/office/drawing/2014/main" id="{5CE323EE-973D-878F-A2FD-EF2B817F1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3">
            <a:extLst>
              <a:ext uri="{FF2B5EF4-FFF2-40B4-BE49-F238E27FC236}">
                <a16:creationId xmlns:a16="http://schemas.microsoft.com/office/drawing/2014/main" id="{E6146F8A-FE36-762C-10FE-D19169C29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8438" name="Text Box 6">
            <a:extLst>
              <a:ext uri="{FF2B5EF4-FFF2-40B4-BE49-F238E27FC236}">
                <a16:creationId xmlns:a16="http://schemas.microsoft.com/office/drawing/2014/main" id="{43296D56-A03A-903B-5954-70468212AABF}"/>
              </a:ext>
            </a:extLst>
          </p:cNvPr>
          <p:cNvSpPr txBox="1">
            <a:spLocks noChangeArrowheads="1"/>
          </p:cNvSpPr>
          <p:nvPr/>
        </p:nvSpPr>
        <p:spPr bwMode="auto">
          <a:xfrm>
            <a:off x="525463" y="1852614"/>
            <a:ext cx="5459622" cy="738664"/>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wrap="square">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Programm</a:t>
            </a:r>
          </a:p>
        </p:txBody>
      </p:sp>
      <p:sp>
        <p:nvSpPr>
          <p:cNvPr id="18439" name="Textfeld 2">
            <a:extLst>
              <a:ext uri="{FF2B5EF4-FFF2-40B4-BE49-F238E27FC236}">
                <a16:creationId xmlns:a16="http://schemas.microsoft.com/office/drawing/2014/main" id="{FFFAD8E9-20F7-E704-EE6C-15A12E96F561}"/>
              </a:ext>
            </a:extLst>
          </p:cNvPr>
          <p:cNvSpPr txBox="1">
            <a:spLocks noChangeArrowheads="1"/>
          </p:cNvSpPr>
          <p:nvPr/>
        </p:nvSpPr>
        <p:spPr bwMode="auto">
          <a:xfrm>
            <a:off x="525463" y="3652838"/>
            <a:ext cx="120062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altLang="de-DE" sz="3600" b="1" dirty="0">
                <a:latin typeface="Arial" panose="020B0604020202020204" pitchFamily="34" charset="0"/>
                <a:cs typeface="Arial" panose="020B0604020202020204" pitchFamily="34" charset="0"/>
              </a:rPr>
              <a:t>19.30 Uhr	Begrüssung und Vorstellung</a:t>
            </a:r>
          </a:p>
          <a:p>
            <a:endParaRPr lang="de-CH" altLang="de-DE" sz="3600" b="1" dirty="0">
              <a:latin typeface="Arial" panose="020B0604020202020204" pitchFamily="34" charset="0"/>
              <a:cs typeface="Arial" panose="020B0604020202020204" pitchFamily="34" charset="0"/>
            </a:endParaRPr>
          </a:p>
          <a:p>
            <a:r>
              <a:rPr lang="de-CH" altLang="de-DE" sz="3600" b="1" dirty="0">
                <a:latin typeface="Arial" panose="020B0604020202020204" pitchFamily="34" charset="0"/>
                <a:cs typeface="Arial" panose="020B0604020202020204" pitchFamily="34" charset="0"/>
              </a:rPr>
              <a:t>19.45 Uhr	Einleitung und Gedankenaustausch</a:t>
            </a:r>
          </a:p>
          <a:p>
            <a:endParaRPr lang="de-CH" altLang="de-DE" sz="3600" b="1" dirty="0">
              <a:latin typeface="Arial" panose="020B0604020202020204" pitchFamily="34" charset="0"/>
              <a:cs typeface="Arial" panose="020B0604020202020204" pitchFamily="34" charset="0"/>
            </a:endParaRPr>
          </a:p>
          <a:p>
            <a:r>
              <a:rPr lang="de-CH" altLang="de-DE" sz="3600" b="1" dirty="0">
                <a:latin typeface="Arial" panose="020B0604020202020204" pitchFamily="34" charset="0"/>
                <a:cs typeface="Arial" panose="020B0604020202020204" pitchFamily="34" charset="0"/>
              </a:rPr>
              <a:t>21.00 Uhr	Führung durch Geschäftsstelle SKG</a:t>
            </a:r>
          </a:p>
          <a:p>
            <a:endParaRPr lang="de-CH" altLang="de-DE" sz="3600" b="1" dirty="0">
              <a:latin typeface="Arial" panose="020B0604020202020204" pitchFamily="34" charset="0"/>
              <a:cs typeface="Arial" panose="020B0604020202020204" pitchFamily="34" charset="0"/>
            </a:endParaRPr>
          </a:p>
          <a:p>
            <a:r>
              <a:rPr lang="de-CH" altLang="de-DE" sz="3600" b="1" dirty="0">
                <a:latin typeface="Arial" panose="020B0604020202020204" pitchFamily="34" charset="0"/>
                <a:cs typeface="Arial" panose="020B0604020202020204" pitchFamily="34" charset="0"/>
              </a:rPr>
              <a:t>21.15 Uhr	Apéro</a:t>
            </a:r>
          </a:p>
        </p:txBody>
      </p:sp>
      <p:cxnSp>
        <p:nvCxnSpPr>
          <p:cNvPr id="18440" name="Gerader Verbinder 4">
            <a:extLst>
              <a:ext uri="{FF2B5EF4-FFF2-40B4-BE49-F238E27FC236}">
                <a16:creationId xmlns:a16="http://schemas.microsoft.com/office/drawing/2014/main" id="{7292011C-C514-1D6C-5574-56F78B48C720}"/>
              </a:ext>
            </a:extLst>
          </p:cNvPr>
          <p:cNvCxnSpPr>
            <a:cxnSpLocks noChangeShapeType="1"/>
          </p:cNvCxnSpPr>
          <p:nvPr/>
        </p:nvCxnSpPr>
        <p:spPr bwMode="auto">
          <a:xfrm>
            <a:off x="598488" y="2615524"/>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Hundesport - Rottweiler-Neuffen">
            <a:extLst>
              <a:ext uri="{FF2B5EF4-FFF2-40B4-BE49-F238E27FC236}">
                <a16:creationId xmlns:a16="http://schemas.microsoft.com/office/drawing/2014/main" id="{122C725B-BE95-14F6-50DB-7A83F8F30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140" y="26633"/>
            <a:ext cx="3786520" cy="25224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B67E0A3-F300-80DE-2EA3-1AAC4C83EF56}"/>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2532" name="Grafik 7" descr="TKGS Logo.wmf">
            <a:extLst>
              <a:ext uri="{FF2B5EF4-FFF2-40B4-BE49-F238E27FC236}">
                <a16:creationId xmlns:a16="http://schemas.microsoft.com/office/drawing/2014/main" id="{05D9AD51-2AA8-ECFC-6AB3-C72895027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Grafik 3">
            <a:extLst>
              <a:ext uri="{FF2B5EF4-FFF2-40B4-BE49-F238E27FC236}">
                <a16:creationId xmlns:a16="http://schemas.microsoft.com/office/drawing/2014/main" id="{F72819E5-F45C-773F-050F-CBA40FB87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2534" name="Text Box 6">
            <a:extLst>
              <a:ext uri="{FF2B5EF4-FFF2-40B4-BE49-F238E27FC236}">
                <a16:creationId xmlns:a16="http://schemas.microsoft.com/office/drawing/2014/main" id="{FD2207E0-ADAF-6711-4454-20B75226C528}"/>
              </a:ext>
            </a:extLst>
          </p:cNvPr>
          <p:cNvSpPr txBox="1">
            <a:spLocks noChangeArrowheads="1"/>
          </p:cNvSpPr>
          <p:nvPr/>
        </p:nvSpPr>
        <p:spPr bwMode="auto">
          <a:xfrm>
            <a:off x="381794" y="1276350"/>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Einleitung</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Aufgaben</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der TKGS</a:t>
            </a:r>
          </a:p>
        </p:txBody>
      </p:sp>
      <p:cxnSp>
        <p:nvCxnSpPr>
          <p:cNvPr id="22535" name="Gerader Verbinder 4">
            <a:extLst>
              <a:ext uri="{FF2B5EF4-FFF2-40B4-BE49-F238E27FC236}">
                <a16:creationId xmlns:a16="http://schemas.microsoft.com/office/drawing/2014/main" id="{E6F74931-003F-BB44-3BDE-22BA4064EC66}"/>
              </a:ext>
            </a:extLst>
          </p:cNvPr>
          <p:cNvCxnSpPr>
            <a:cxnSpLocks noChangeShapeType="1"/>
          </p:cNvCxnSpPr>
          <p:nvPr/>
        </p:nvCxnSpPr>
        <p:spPr bwMode="auto">
          <a:xfrm>
            <a:off x="525463" y="3307675"/>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Textfeld 6">
            <a:extLst>
              <a:ext uri="{FF2B5EF4-FFF2-40B4-BE49-F238E27FC236}">
                <a16:creationId xmlns:a16="http://schemas.microsoft.com/office/drawing/2014/main" id="{0E8093B8-D6CA-CD60-80FC-61C2D9C13A81}"/>
              </a:ext>
            </a:extLst>
          </p:cNvPr>
          <p:cNvSpPr txBox="1">
            <a:spLocks noChangeArrowheads="1"/>
          </p:cNvSpPr>
          <p:nvPr/>
        </p:nvSpPr>
        <p:spPr bwMode="auto">
          <a:xfrm>
            <a:off x="499268" y="4027071"/>
            <a:ext cx="1200626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DE" sz="3200" b="1" dirty="0"/>
              <a:t>Die Technische Kommission ist das ausführende Organ der Arbeitsgemeinschaft für das Gebrauchs- und Sporthundewesen der Schweizerischen </a:t>
            </a:r>
            <a:r>
              <a:rPr lang="de-DE" sz="3200" b="1" dirty="0" err="1"/>
              <a:t>Kynologischen</a:t>
            </a:r>
            <a:r>
              <a:rPr lang="de-DE" sz="3200" b="1" dirty="0"/>
              <a:t> Gesellschaft SKG.</a:t>
            </a:r>
          </a:p>
          <a:p>
            <a:r>
              <a:rPr lang="de-DE" sz="3200" dirty="0"/>
              <a:t> </a:t>
            </a:r>
          </a:p>
          <a:p>
            <a:r>
              <a:rPr lang="de-DE" sz="3200" dirty="0"/>
              <a:t>Die TKGS überwacht das gesamte Gebrauchs- und Sporthundewesen der SKG. Sie ist für die Einhaltung der Reglemente (Prüfungsordnungen) und der gesetzlichen Vorschriften (Gesetze und Verordnungen zum Tierschutz) verantwortlich.</a:t>
            </a:r>
          </a:p>
          <a:p>
            <a:r>
              <a:rPr lang="de-DE" dirty="0"/>
              <a:t> </a:t>
            </a:r>
          </a:p>
        </p:txBody>
      </p:sp>
      <p:pic>
        <p:nvPicPr>
          <p:cNvPr id="8194" name="Picture 2" descr="Home – REDOG">
            <a:extLst>
              <a:ext uri="{FF2B5EF4-FFF2-40B4-BE49-F238E27FC236}">
                <a16:creationId xmlns:a16="http://schemas.microsoft.com/office/drawing/2014/main" id="{C97DEF97-0234-3747-FD33-085453FDF7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66" r="23976"/>
          <a:stretch/>
        </p:blipFill>
        <p:spPr bwMode="auto">
          <a:xfrm>
            <a:off x="4268053" y="50096"/>
            <a:ext cx="4468693" cy="3040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09A67D61-7366-414A-E1AC-610660785BDB}"/>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A3CC01B8-8AB6-1CFD-85D2-A500DDF45839}"/>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2532" name="Grafik 7" descr="TKGS Logo.wmf">
            <a:extLst>
              <a:ext uri="{FF2B5EF4-FFF2-40B4-BE49-F238E27FC236}">
                <a16:creationId xmlns:a16="http://schemas.microsoft.com/office/drawing/2014/main" id="{0B5504B0-D4A6-95BF-460A-40D0F2535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Grafik 3">
            <a:extLst>
              <a:ext uri="{FF2B5EF4-FFF2-40B4-BE49-F238E27FC236}">
                <a16:creationId xmlns:a16="http://schemas.microsoft.com/office/drawing/2014/main" id="{5F422717-7CB8-9EE7-C508-C3B4C9E9A7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2534" name="Text Box 6">
            <a:extLst>
              <a:ext uri="{FF2B5EF4-FFF2-40B4-BE49-F238E27FC236}">
                <a16:creationId xmlns:a16="http://schemas.microsoft.com/office/drawing/2014/main" id="{B0B08FF9-02B3-C7E8-0542-7E623991BBC2}"/>
              </a:ext>
            </a:extLst>
          </p:cNvPr>
          <p:cNvSpPr txBox="1">
            <a:spLocks noChangeArrowheads="1"/>
          </p:cNvSpPr>
          <p:nvPr/>
        </p:nvSpPr>
        <p:spPr bwMode="auto">
          <a:xfrm>
            <a:off x="373856" y="1323174"/>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Einleitung</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Aufgaben</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der TKGS</a:t>
            </a:r>
          </a:p>
        </p:txBody>
      </p:sp>
      <p:cxnSp>
        <p:nvCxnSpPr>
          <p:cNvPr id="22535" name="Gerader Verbinder 4">
            <a:extLst>
              <a:ext uri="{FF2B5EF4-FFF2-40B4-BE49-F238E27FC236}">
                <a16:creationId xmlns:a16="http://schemas.microsoft.com/office/drawing/2014/main" id="{5356AB92-E6AF-89F2-606E-5ADBD107B554}"/>
              </a:ext>
            </a:extLst>
          </p:cNvPr>
          <p:cNvCxnSpPr>
            <a:cxnSpLocks noChangeShapeType="1"/>
          </p:cNvCxnSpPr>
          <p:nvPr/>
        </p:nvCxnSpPr>
        <p:spPr bwMode="auto">
          <a:xfrm>
            <a:off x="481012" y="3366207"/>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Textfeld 6">
            <a:extLst>
              <a:ext uri="{FF2B5EF4-FFF2-40B4-BE49-F238E27FC236}">
                <a16:creationId xmlns:a16="http://schemas.microsoft.com/office/drawing/2014/main" id="{44D1C919-B8E3-8B7A-788B-A592279EB72F}"/>
              </a:ext>
            </a:extLst>
          </p:cNvPr>
          <p:cNvSpPr txBox="1">
            <a:spLocks noChangeArrowheads="1"/>
          </p:cNvSpPr>
          <p:nvPr/>
        </p:nvSpPr>
        <p:spPr bwMode="auto">
          <a:xfrm>
            <a:off x="572293" y="3645007"/>
            <a:ext cx="12006262"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DE" dirty="0"/>
              <a:t> </a:t>
            </a:r>
            <a:r>
              <a:rPr lang="de-DE" sz="3200" dirty="0"/>
              <a:t>Zu unseren Aufgaben gehören insbesondere:</a:t>
            </a:r>
          </a:p>
          <a:p>
            <a:r>
              <a:rPr lang="de-DE" sz="3200" dirty="0"/>
              <a:t> </a:t>
            </a:r>
          </a:p>
          <a:p>
            <a:r>
              <a:rPr lang="de-DE" sz="3200" dirty="0"/>
              <a:t>Überwachung des Sporthundewesens </a:t>
            </a:r>
            <a:r>
              <a:rPr lang="de-DE" sz="3200" dirty="0" err="1"/>
              <a:t>gemäss</a:t>
            </a:r>
            <a:r>
              <a:rPr lang="de-DE" sz="3200" dirty="0"/>
              <a:t> AB TKGS, NPO und FCI-IGP</a:t>
            </a:r>
          </a:p>
          <a:p>
            <a:r>
              <a:rPr lang="de-DE" sz="3200" dirty="0"/>
              <a:t>-Ausbildung und Brevetierung der </a:t>
            </a:r>
            <a:r>
              <a:rPr lang="de-DE" sz="3200" dirty="0" err="1"/>
              <a:t>PrüfungsrichterInnen</a:t>
            </a:r>
            <a:endParaRPr lang="de-DE" sz="3200" dirty="0"/>
          </a:p>
          <a:p>
            <a:r>
              <a:rPr lang="de-DE" sz="3200" dirty="0"/>
              <a:t>-Ausbildung und Brevetierung von Helfern und Fachleiter Abt. C</a:t>
            </a:r>
          </a:p>
          <a:p>
            <a:r>
              <a:rPr lang="de-DE" sz="3200" dirty="0"/>
              <a:t>-Ausbildung und Brevetierung von </a:t>
            </a:r>
            <a:r>
              <a:rPr lang="de-DE" sz="3200" dirty="0" err="1"/>
              <a:t>SporthundetrainerInnen</a:t>
            </a:r>
            <a:endParaRPr lang="de-DE" sz="3200" dirty="0"/>
          </a:p>
          <a:p>
            <a:r>
              <a:rPr lang="de-DE" sz="3200" dirty="0"/>
              <a:t>-Organisation von Ausbildungskursen für Instruktoren, Kurs- und Übungsleitern sowie Leitern von Erziehungskursen und Hundeführer</a:t>
            </a:r>
          </a:p>
          <a:p>
            <a:r>
              <a:rPr lang="de-DE" sz="3200" dirty="0"/>
              <a:t>-Oberaufsicht über die Schweizermeisterschaften</a:t>
            </a:r>
          </a:p>
          <a:p>
            <a:r>
              <a:rPr lang="de-DE" sz="3200" dirty="0"/>
              <a:t>-Verantwortung für die Nationalmannschaft</a:t>
            </a:r>
          </a:p>
          <a:p>
            <a:r>
              <a:rPr lang="de-DE" sz="3200" dirty="0"/>
              <a:t>-Wahrnehmung der Interessen der SKG</a:t>
            </a:r>
          </a:p>
        </p:txBody>
      </p:sp>
      <p:pic>
        <p:nvPicPr>
          <p:cNvPr id="8194" name="Picture 2" descr="Home – REDOG">
            <a:extLst>
              <a:ext uri="{FF2B5EF4-FFF2-40B4-BE49-F238E27FC236}">
                <a16:creationId xmlns:a16="http://schemas.microsoft.com/office/drawing/2014/main" id="{7A3ECB94-7E14-0DA0-7053-FFC663845C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66" r="23976"/>
          <a:stretch/>
        </p:blipFill>
        <p:spPr bwMode="auto">
          <a:xfrm>
            <a:off x="4198144" y="134020"/>
            <a:ext cx="4378760" cy="29797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645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354F609-000B-E82E-1125-C6FBDB1A69B9}"/>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3556" name="Grafik 7" descr="TKGS Logo.wmf">
            <a:extLst>
              <a:ext uri="{FF2B5EF4-FFF2-40B4-BE49-F238E27FC236}">
                <a16:creationId xmlns:a16="http://schemas.microsoft.com/office/drawing/2014/main" id="{7FFF7558-09E5-ECF8-9566-F6307A41A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Grafik 3">
            <a:extLst>
              <a:ext uri="{FF2B5EF4-FFF2-40B4-BE49-F238E27FC236}">
                <a16:creationId xmlns:a16="http://schemas.microsoft.com/office/drawing/2014/main" id="{2119D900-272E-E42C-AC6B-0D1868807C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3558" name="Text Box 6">
            <a:extLst>
              <a:ext uri="{FF2B5EF4-FFF2-40B4-BE49-F238E27FC236}">
                <a16:creationId xmlns:a16="http://schemas.microsoft.com/office/drawing/2014/main" id="{A684BF24-FED3-490A-EEE1-9BBE71D6000C}"/>
              </a:ext>
            </a:extLst>
          </p:cNvPr>
          <p:cNvSpPr txBox="1">
            <a:spLocks noChangeArrowheads="1"/>
          </p:cNvSpPr>
          <p:nvPr/>
        </p:nvSpPr>
        <p:spPr bwMode="auto">
          <a:xfrm>
            <a:off x="400844" y="1394725"/>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Einleitung</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Klassen</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der TKGS</a:t>
            </a:r>
          </a:p>
        </p:txBody>
      </p:sp>
      <p:sp>
        <p:nvSpPr>
          <p:cNvPr id="23559" name="Textfeld 2">
            <a:extLst>
              <a:ext uri="{FF2B5EF4-FFF2-40B4-BE49-F238E27FC236}">
                <a16:creationId xmlns:a16="http://schemas.microsoft.com/office/drawing/2014/main" id="{E846B65D-32E7-611E-26B8-82D215D4C764}"/>
              </a:ext>
            </a:extLst>
          </p:cNvPr>
          <p:cNvSpPr txBox="1">
            <a:spLocks noChangeArrowheads="1"/>
          </p:cNvSpPr>
          <p:nvPr/>
        </p:nvSpPr>
        <p:spPr bwMode="auto">
          <a:xfrm>
            <a:off x="525463" y="3544426"/>
            <a:ext cx="1200626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sz="3200" dirty="0"/>
              <a:t>Nationale Klassen:</a:t>
            </a:r>
          </a:p>
          <a:p>
            <a:r>
              <a:rPr lang="de-CH" sz="3200" dirty="0"/>
              <a:t> </a:t>
            </a:r>
          </a:p>
          <a:p>
            <a:r>
              <a:rPr lang="de-CH" sz="3200" dirty="0"/>
              <a:t>Einsteigerprüfung EP</a:t>
            </a:r>
          </a:p>
          <a:p>
            <a:r>
              <a:rPr lang="de-CH" sz="3200" dirty="0"/>
              <a:t>Begleithund BH</a:t>
            </a:r>
          </a:p>
          <a:p>
            <a:r>
              <a:rPr lang="de-CH" sz="3200" dirty="0"/>
              <a:t>Fährtenhund 15 FH 15</a:t>
            </a:r>
          </a:p>
          <a:p>
            <a:r>
              <a:rPr lang="de-CH" sz="3200" dirty="0"/>
              <a:t>Vielseitigkeitsprüfung VPG</a:t>
            </a:r>
          </a:p>
          <a:p>
            <a:r>
              <a:rPr lang="de-CH" sz="3200" dirty="0"/>
              <a:t>Sanitätshund </a:t>
            </a:r>
            <a:r>
              <a:rPr lang="de-CH" sz="3200" dirty="0" err="1"/>
              <a:t>SanH</a:t>
            </a:r>
            <a:endParaRPr lang="de-CH" sz="3200" dirty="0"/>
          </a:p>
          <a:p>
            <a:r>
              <a:rPr lang="de-CH" sz="3200" dirty="0"/>
              <a:t>Lawinenhund </a:t>
            </a:r>
            <a:r>
              <a:rPr lang="de-CH" sz="3200" dirty="0" err="1"/>
              <a:t>LawH</a:t>
            </a:r>
            <a:endParaRPr lang="de-CH" sz="3200" dirty="0"/>
          </a:p>
          <a:p>
            <a:r>
              <a:rPr lang="de-CH" sz="3200" dirty="0"/>
              <a:t>Wasserarbeitshund WAH</a:t>
            </a:r>
          </a:p>
          <a:p>
            <a:r>
              <a:rPr lang="de-CH" sz="3200" dirty="0"/>
              <a:t>Katastrophenhund KH</a:t>
            </a:r>
          </a:p>
          <a:p>
            <a:r>
              <a:rPr lang="de-CH" sz="3200" dirty="0"/>
              <a:t>Ausdauerprüfung AD</a:t>
            </a:r>
          </a:p>
          <a:p>
            <a:r>
              <a:rPr lang="de-CH" sz="3200" dirty="0"/>
              <a:t>Suchhund SH</a:t>
            </a:r>
          </a:p>
        </p:txBody>
      </p:sp>
      <p:cxnSp>
        <p:nvCxnSpPr>
          <p:cNvPr id="23560" name="Gerader Verbinder 4">
            <a:extLst>
              <a:ext uri="{FF2B5EF4-FFF2-40B4-BE49-F238E27FC236}">
                <a16:creationId xmlns:a16="http://schemas.microsoft.com/office/drawing/2014/main" id="{FD3BE851-6427-65FB-C074-048802CC0467}"/>
              </a:ext>
            </a:extLst>
          </p:cNvPr>
          <p:cNvCxnSpPr>
            <a:cxnSpLocks noChangeShapeType="1"/>
          </p:cNvCxnSpPr>
          <p:nvPr/>
        </p:nvCxnSpPr>
        <p:spPr bwMode="auto">
          <a:xfrm>
            <a:off x="499269" y="3393985"/>
            <a:ext cx="11809412"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18" name="Picture 2" descr="Fährte – Hundesport Buchholz i.d.N.">
            <a:extLst>
              <a:ext uri="{FF2B5EF4-FFF2-40B4-BE49-F238E27FC236}">
                <a16:creationId xmlns:a16="http://schemas.microsoft.com/office/drawing/2014/main" id="{1F02F2A0-8C42-4CED-C50A-A4BD96669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771" y="34843"/>
            <a:ext cx="4696308" cy="3118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a:extLst>
            <a:ext uri="{FF2B5EF4-FFF2-40B4-BE49-F238E27FC236}">
              <a16:creationId xmlns:a16="http://schemas.microsoft.com/office/drawing/2014/main" id="{ABD1782F-E25D-7042-1AF3-3863ABCDDE13}"/>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F7A394FB-990E-7BB4-FA91-11080FB2EDBC}"/>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3556" name="Grafik 7" descr="TKGS Logo.wmf">
            <a:extLst>
              <a:ext uri="{FF2B5EF4-FFF2-40B4-BE49-F238E27FC236}">
                <a16:creationId xmlns:a16="http://schemas.microsoft.com/office/drawing/2014/main" id="{E012D12A-C468-6DC3-04B6-27D2603B3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Grafik 3">
            <a:extLst>
              <a:ext uri="{FF2B5EF4-FFF2-40B4-BE49-F238E27FC236}">
                <a16:creationId xmlns:a16="http://schemas.microsoft.com/office/drawing/2014/main" id="{CB164AD6-E8B1-1BF2-8FCA-9A2D76E4F6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3558" name="Text Box 6">
            <a:extLst>
              <a:ext uri="{FF2B5EF4-FFF2-40B4-BE49-F238E27FC236}">
                <a16:creationId xmlns:a16="http://schemas.microsoft.com/office/drawing/2014/main" id="{B44A3B91-269A-4C9D-175B-EF3D60F30DCF}"/>
              </a:ext>
            </a:extLst>
          </p:cNvPr>
          <p:cNvSpPr txBox="1">
            <a:spLocks noChangeArrowheads="1"/>
          </p:cNvSpPr>
          <p:nvPr/>
        </p:nvSpPr>
        <p:spPr bwMode="auto">
          <a:xfrm>
            <a:off x="381794" y="1300014"/>
            <a:ext cx="12006262" cy="203132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r>
              <a:rPr lang="de-CH" altLang="de-DE" b="1" dirty="0">
                <a:solidFill>
                  <a:schemeClr val="tx1"/>
                </a:solidFill>
                <a:latin typeface="Book Antiqua" panose="02040602050305030304" pitchFamily="18" charset="0"/>
              </a:rPr>
              <a:t>Einleitung</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Klassen</a:t>
            </a: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der TKGS</a:t>
            </a:r>
          </a:p>
        </p:txBody>
      </p:sp>
      <p:sp>
        <p:nvSpPr>
          <p:cNvPr id="23559" name="Textfeld 2">
            <a:extLst>
              <a:ext uri="{FF2B5EF4-FFF2-40B4-BE49-F238E27FC236}">
                <a16:creationId xmlns:a16="http://schemas.microsoft.com/office/drawing/2014/main" id="{E7EF98D7-8274-939E-94AB-FB825D4B60B7}"/>
              </a:ext>
            </a:extLst>
          </p:cNvPr>
          <p:cNvSpPr txBox="1">
            <a:spLocks noChangeArrowheads="1"/>
          </p:cNvSpPr>
          <p:nvPr/>
        </p:nvSpPr>
        <p:spPr bwMode="auto">
          <a:xfrm>
            <a:off x="525463" y="3544426"/>
            <a:ext cx="120062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r>
              <a:rPr lang="de-CH" sz="3200" dirty="0"/>
              <a:t>Internationale Klassen:</a:t>
            </a:r>
          </a:p>
          <a:p>
            <a:r>
              <a:rPr lang="de-CH" sz="3200" dirty="0"/>
              <a:t> </a:t>
            </a:r>
          </a:p>
          <a:p>
            <a:r>
              <a:rPr lang="de-CH" sz="3200" dirty="0"/>
              <a:t>Begleithundeprüfung mit Verhaltenstest FCI-BH/VT </a:t>
            </a:r>
          </a:p>
          <a:p>
            <a:r>
              <a:rPr lang="de-CH" sz="3200" dirty="0"/>
              <a:t>Internationale Gebrauchshunde Prüfung FCI-IGP</a:t>
            </a:r>
          </a:p>
          <a:p>
            <a:r>
              <a:rPr lang="de-CH" sz="3200" dirty="0"/>
              <a:t>Internationale Begleit-Gebrauchshunde FCI-IBGH</a:t>
            </a:r>
          </a:p>
          <a:p>
            <a:r>
              <a:rPr lang="de-CH" sz="3200" dirty="0"/>
              <a:t>Internationaler Fährtenhund FCI-IFH</a:t>
            </a:r>
          </a:p>
          <a:p>
            <a:r>
              <a:rPr lang="de-CH" sz="3200" dirty="0"/>
              <a:t>Internationale Gebrauchshunde Prüfung Fährtenhund FCI-IGP-FH</a:t>
            </a:r>
          </a:p>
          <a:p>
            <a:r>
              <a:rPr lang="de-CH" sz="3200" dirty="0"/>
              <a:t>Internationaler </a:t>
            </a:r>
            <a:r>
              <a:rPr lang="de-CH" sz="3200" dirty="0" err="1"/>
              <a:t>Mondioring</a:t>
            </a:r>
            <a:r>
              <a:rPr lang="de-CH" sz="3200" dirty="0"/>
              <a:t> FCI-MR</a:t>
            </a:r>
          </a:p>
        </p:txBody>
      </p:sp>
      <p:cxnSp>
        <p:nvCxnSpPr>
          <p:cNvPr id="23560" name="Gerader Verbinder 4">
            <a:extLst>
              <a:ext uri="{FF2B5EF4-FFF2-40B4-BE49-F238E27FC236}">
                <a16:creationId xmlns:a16="http://schemas.microsoft.com/office/drawing/2014/main" id="{77EDA510-0247-2205-2F43-B8107CFD88C1}"/>
              </a:ext>
            </a:extLst>
          </p:cNvPr>
          <p:cNvCxnSpPr>
            <a:cxnSpLocks noChangeShapeType="1"/>
          </p:cNvCxnSpPr>
          <p:nvPr/>
        </p:nvCxnSpPr>
        <p:spPr bwMode="auto">
          <a:xfrm>
            <a:off x="480219" y="3331339"/>
            <a:ext cx="11809412"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2" descr="První závod MONDIORING v ČR">
            <a:extLst>
              <a:ext uri="{FF2B5EF4-FFF2-40B4-BE49-F238E27FC236}">
                <a16:creationId xmlns:a16="http://schemas.microsoft.com/office/drawing/2014/main" id="{CAA62A72-35B0-3558-8E40-DFA9725B9B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14" t="23656"/>
          <a:stretch/>
        </p:blipFill>
        <p:spPr bwMode="auto">
          <a:xfrm>
            <a:off x="4515805" y="253563"/>
            <a:ext cx="3973189" cy="2915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719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5AB"/>
            </a:gs>
            <a:gs pos="64000">
              <a:srgbClr val="B7C5AB"/>
            </a:gs>
            <a:gs pos="100000">
              <a:srgbClr val="FFFFFF"/>
            </a:gs>
          </a:gsLst>
          <a:lin ang="16200000" scaled="1"/>
        </a:gra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1AC5C0-1EBE-C762-26D7-46F2FD51DD4B}"/>
              </a:ext>
            </a:extLst>
          </p:cNvPr>
          <p:cNvSpPr>
            <a:spLocks noChangeArrowheads="1"/>
          </p:cNvSpPr>
          <p:nvPr/>
        </p:nvSpPr>
        <p:spPr bwMode="auto">
          <a:xfrm>
            <a:off x="238125" y="2573338"/>
            <a:ext cx="12293600"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gn="ctr" eaLnBrk="1" hangingPunct="1"/>
            <a:endParaRPr lang="de-CH" altLang="de-DE" sz="4400" b="1">
              <a:solidFill>
                <a:schemeClr val="tx2"/>
              </a:solidFill>
            </a:endParaRPr>
          </a:p>
        </p:txBody>
      </p:sp>
      <p:pic>
        <p:nvPicPr>
          <p:cNvPr id="21508" name="Grafik 7" descr="TKGS Logo.wmf">
            <a:extLst>
              <a:ext uri="{FF2B5EF4-FFF2-40B4-BE49-F238E27FC236}">
                <a16:creationId xmlns:a16="http://schemas.microsoft.com/office/drawing/2014/main" id="{C71D34F2-975E-6E55-503B-83D686E69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420688"/>
            <a:ext cx="16192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Grafik 3">
            <a:extLst>
              <a:ext uri="{FF2B5EF4-FFF2-40B4-BE49-F238E27FC236}">
                <a16:creationId xmlns:a16="http://schemas.microsoft.com/office/drawing/2014/main" id="{661879B8-5163-061E-4F42-90C305BF7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9275" y="57467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1510" name="Text Box 6">
            <a:extLst>
              <a:ext uri="{FF2B5EF4-FFF2-40B4-BE49-F238E27FC236}">
                <a16:creationId xmlns:a16="http://schemas.microsoft.com/office/drawing/2014/main" id="{85F2FC7C-26E5-A7C1-1E1B-ADEAA61833D5}"/>
              </a:ext>
            </a:extLst>
          </p:cNvPr>
          <p:cNvSpPr txBox="1">
            <a:spLocks noChangeArrowheads="1"/>
          </p:cNvSpPr>
          <p:nvPr/>
        </p:nvSpPr>
        <p:spPr bwMode="auto">
          <a:xfrm>
            <a:off x="525463" y="1852613"/>
            <a:ext cx="12006262" cy="1384995"/>
          </a:xfrm>
          <a:prstGeom prst="rect">
            <a:avLst/>
          </a:prstGeom>
          <a:ln>
            <a:noFill/>
          </a:ln>
          <a:extLs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eaLnBrk="1" hangingPunct="1">
              <a:spcBef>
                <a:spcPct val="50000"/>
              </a:spcBef>
            </a:pPr>
            <a:br>
              <a:rPr lang="de-CH" altLang="de-DE" b="1" dirty="0">
                <a:solidFill>
                  <a:schemeClr val="tx1"/>
                </a:solidFill>
                <a:latin typeface="Book Antiqua" panose="02040602050305030304" pitchFamily="18" charset="0"/>
              </a:rPr>
            </a:br>
            <a:r>
              <a:rPr lang="de-CH" altLang="de-DE" b="1" dirty="0">
                <a:solidFill>
                  <a:schemeClr val="tx1"/>
                </a:solidFill>
                <a:latin typeface="Book Antiqua" panose="02040602050305030304" pitchFamily="18" charset="0"/>
              </a:rPr>
              <a:t>Einleitung</a:t>
            </a:r>
          </a:p>
        </p:txBody>
      </p:sp>
      <p:sp>
        <p:nvSpPr>
          <p:cNvPr id="21511" name="Textfeld 2">
            <a:extLst>
              <a:ext uri="{FF2B5EF4-FFF2-40B4-BE49-F238E27FC236}">
                <a16:creationId xmlns:a16="http://schemas.microsoft.com/office/drawing/2014/main" id="{0989C720-A269-5EB5-DBF8-32D9CFD71FCF}"/>
              </a:ext>
            </a:extLst>
          </p:cNvPr>
          <p:cNvSpPr txBox="1">
            <a:spLocks noChangeArrowheads="1"/>
          </p:cNvSpPr>
          <p:nvPr/>
        </p:nvSpPr>
        <p:spPr bwMode="auto">
          <a:xfrm>
            <a:off x="525463" y="3652838"/>
            <a:ext cx="12006262"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nSpc>
                <a:spcPct val="150000"/>
              </a:lnSpc>
            </a:pPr>
            <a:r>
              <a:rPr lang="de-CH" altLang="de-DE" sz="3600" b="1" dirty="0">
                <a:latin typeface="Arial" panose="020B0604020202020204" pitchFamily="34" charset="0"/>
                <a:cs typeface="Arial" panose="020B0604020202020204" pitchFamily="34" charset="0"/>
              </a:rPr>
              <a:t>Ursprung zum Gedankenaustausch?</a:t>
            </a:r>
          </a:p>
        </p:txBody>
      </p:sp>
      <p:cxnSp>
        <p:nvCxnSpPr>
          <p:cNvPr id="21512" name="Gerader Verbinder 4">
            <a:extLst>
              <a:ext uri="{FF2B5EF4-FFF2-40B4-BE49-F238E27FC236}">
                <a16:creationId xmlns:a16="http://schemas.microsoft.com/office/drawing/2014/main" id="{2F78B6CD-D367-5BDE-43B3-03EFAE79D35A}"/>
              </a:ext>
            </a:extLst>
          </p:cNvPr>
          <p:cNvCxnSpPr>
            <a:cxnSpLocks noChangeShapeType="1"/>
          </p:cNvCxnSpPr>
          <p:nvPr/>
        </p:nvCxnSpPr>
        <p:spPr bwMode="auto">
          <a:xfrm>
            <a:off x="598488" y="3220616"/>
            <a:ext cx="11807825" cy="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170" name="Picture 2" descr="Lawinenhunde - Hunde retten verschüttete im Schnee">
            <a:extLst>
              <a:ext uri="{FF2B5EF4-FFF2-40B4-BE49-F238E27FC236}">
                <a16:creationId xmlns:a16="http://schemas.microsoft.com/office/drawing/2014/main" id="{9437D656-A02B-A234-7781-AB3BCC460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33" t="39620" r="24517"/>
          <a:stretch/>
        </p:blipFill>
        <p:spPr bwMode="auto">
          <a:xfrm>
            <a:off x="4147633" y="408376"/>
            <a:ext cx="4761922" cy="2884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29EC8E1B-5BE3-AA5C-C9F8-E667398F64EC}"/>
              </a:ext>
            </a:extLst>
          </p:cNvPr>
          <p:cNvSpPr txBox="1"/>
          <p:nvPr/>
        </p:nvSpPr>
        <p:spPr>
          <a:xfrm>
            <a:off x="238125" y="5851310"/>
            <a:ext cx="12528550" cy="3046988"/>
          </a:xfrm>
          <a:prstGeom prst="rect">
            <a:avLst/>
          </a:prstGeom>
          <a:noFill/>
        </p:spPr>
        <p:txBody>
          <a:bodyPr wrap="square">
            <a:spAutoFit/>
          </a:bodyPr>
          <a:lstStyle/>
          <a:p>
            <a:r>
              <a:rPr lang="de-DE" sz="2400" b="1" dirty="0"/>
              <a:t>Art. 11 </a:t>
            </a:r>
          </a:p>
          <a:p>
            <a:r>
              <a:rPr lang="de-DE" sz="2400" dirty="0"/>
              <a:t>Der </a:t>
            </a:r>
            <a:r>
              <a:rPr lang="de-DE" sz="2400" b="1" dirty="0"/>
              <a:t>Arbeitsgemeinschaft für das Gebrauchs- und Sporthundewesen </a:t>
            </a:r>
            <a:r>
              <a:rPr lang="de-DE" sz="2400" dirty="0"/>
              <a:t>gehören Sektionen an, die Gebrauchs- und Sporthunde ausbilden und Prüfungen und sportliche Anlässe durchführen. Das „Sporthundewesen" befasst sich mit der Ausbildung von Hundeführern und Hunden in allen Sparten der nationalen und internationalen Prüfungsordnungen inkl. Prüfungen und sportlichen Anlässen. </a:t>
            </a:r>
            <a:r>
              <a:rPr lang="de-DE" sz="2400" dirty="0">
                <a:solidFill>
                  <a:srgbClr val="FF0000"/>
                </a:solidFill>
              </a:rPr>
              <a:t>Das „Gebrauchshundewesen" baut auf dem Sporthundewesen auf und befasst sich mit der spezifischen Aus- und Weiterbildung von Hundeführern und Hunden im Hinblick auf einen Einsatzzweck, z.B. Polizei, Armee und Zolldienst, Rettungswesen usw.</a:t>
            </a:r>
            <a:endParaRPr lang="de-CH" sz="2400" dirty="0">
              <a:solidFill>
                <a:srgbClr val="FF0000"/>
              </a:solidFill>
            </a:endParaRPr>
          </a:p>
        </p:txBody>
      </p:sp>
      <p:sp>
        <p:nvSpPr>
          <p:cNvPr id="4" name="Textfeld 2">
            <a:extLst>
              <a:ext uri="{FF2B5EF4-FFF2-40B4-BE49-F238E27FC236}">
                <a16:creationId xmlns:a16="http://schemas.microsoft.com/office/drawing/2014/main" id="{B86C08A4-FC40-D3B7-82A7-3A28DDABDD0A}"/>
              </a:ext>
            </a:extLst>
          </p:cNvPr>
          <p:cNvSpPr txBox="1">
            <a:spLocks noChangeArrowheads="1"/>
          </p:cNvSpPr>
          <p:nvPr/>
        </p:nvSpPr>
        <p:spPr bwMode="auto">
          <a:xfrm>
            <a:off x="525463" y="4752074"/>
            <a:ext cx="12006262"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charset="0"/>
                <a:sym typeface="Gill Sans Light" panose="020B0302020104020203" charset="0"/>
              </a:defRPr>
            </a:lvl1pPr>
            <a:lvl2pPr marL="742950" indent="-285750">
              <a:defRPr sz="4200">
                <a:solidFill>
                  <a:srgbClr val="414141"/>
                </a:solidFill>
                <a:latin typeface="Gill Sans Light" panose="020B0302020104020203" charset="0"/>
                <a:sym typeface="Gill Sans Light" panose="020B0302020104020203" charset="0"/>
              </a:defRPr>
            </a:lvl2pPr>
            <a:lvl3pPr marL="1143000" indent="-228600">
              <a:defRPr sz="4200">
                <a:solidFill>
                  <a:srgbClr val="414141"/>
                </a:solidFill>
                <a:latin typeface="Gill Sans Light" panose="020B0302020104020203" charset="0"/>
                <a:sym typeface="Gill Sans Light" panose="020B0302020104020203" charset="0"/>
              </a:defRPr>
            </a:lvl3pPr>
            <a:lvl4pPr marL="1600200" indent="-228600">
              <a:defRPr sz="4200">
                <a:solidFill>
                  <a:srgbClr val="414141"/>
                </a:solidFill>
                <a:latin typeface="Gill Sans Light" panose="020B0302020104020203" charset="0"/>
                <a:sym typeface="Gill Sans Light" panose="020B0302020104020203" charset="0"/>
              </a:defRPr>
            </a:lvl4pPr>
            <a:lvl5pPr marL="2057400" indent="-228600">
              <a:defRPr sz="4200">
                <a:solidFill>
                  <a:srgbClr val="414141"/>
                </a:solidFill>
                <a:latin typeface="Gill Sans Light" panose="020B0302020104020203" charset="0"/>
                <a:sym typeface="Gill Sans Light" panose="020B0302020104020203" charset="0"/>
              </a:defRPr>
            </a:lvl5pPr>
            <a:lvl6pPr marL="25146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6pPr>
            <a:lvl7pPr marL="29718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7pPr>
            <a:lvl8pPr marL="34290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8pPr>
            <a:lvl9pPr marL="3886200" indent="-228600" eaLnBrk="0" fontAlgn="base" hangingPunct="0">
              <a:spcBef>
                <a:spcPct val="0"/>
              </a:spcBef>
              <a:spcAft>
                <a:spcPct val="0"/>
              </a:spcAft>
              <a:defRPr sz="4200">
                <a:solidFill>
                  <a:srgbClr val="414141"/>
                </a:solidFill>
                <a:latin typeface="Gill Sans Light" panose="020B0302020104020203" charset="0"/>
                <a:sym typeface="Gill Sans Light" panose="020B0302020104020203" charset="0"/>
              </a:defRPr>
            </a:lvl9pPr>
          </a:lstStyle>
          <a:p>
            <a:pPr>
              <a:lnSpc>
                <a:spcPct val="150000"/>
              </a:lnSpc>
            </a:pPr>
            <a:r>
              <a:rPr lang="de-CH" altLang="de-DE" sz="3600" b="1" dirty="0">
                <a:latin typeface="Arial" panose="020B0604020202020204" pitchFamily="34" charset="0"/>
                <a:cs typeface="Arial" panose="020B0604020202020204" pitchFamily="34" charset="0"/>
              </a:rPr>
              <a:t>Auftrag TKGS aus SKG-Statuten</a:t>
            </a:r>
          </a:p>
        </p:txBody>
      </p:sp>
    </p:spTree>
  </p:cSld>
  <p:clrMapOvr>
    <a:masterClrMapping/>
  </p:clrMapOvr>
  <p:transition/>
</p:sld>
</file>

<file path=ppt/theme/theme1.xml><?xml version="1.0" encoding="utf-8"?>
<a:theme xmlns:a="http://schemas.openxmlformats.org/drawingml/2006/main" name="Foto - Vertikal - Dunk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Foto - Vertikal - Dunke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Foto - Vertikal - Du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el, Aufzählung &amp; F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ufzählung &amp; Foto">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ufzählung &amp;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Aufzählung">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Aufzählung">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Aufzähl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Le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Leer">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Foto - Vertik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Foto - Vertika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Foto - Vertik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el - Obe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 Oben">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 Ob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el - Oben - Dunk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 Oben - Dunke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 Oben - Du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 - Mitt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 Mitte">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 Mit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Foto - Horizonta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F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oto - Horizontal - Dunk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Foto - Horizontal - Dunke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Foto - Horizontal - Du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el &amp; Untertit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mp; Untertite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mp; Unt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el &amp; Untertitel - Foto - Dunk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mp; Untertitel - Foto - Dunkel">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mp; Untertitel - Foto - Du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el &amp; Aufzählung - Rech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mp; Aufzählung - Rechts">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mp; Aufzählung - Rec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el &amp; Aufzählung - 2 Spalte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mp; Aufzählung - 2 Spalten">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mp; Aufzählung - 2 Spalt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el &amp; Aufzählung - Link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el &amp; Aufzählung - Links">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42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el &amp; Aufzählung - Lin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5c9e18-d393-4470-8b67-9616c62ec31f}" enabled="1" method="Standard" siteId="{c5d1e823-e2b8-46bf-92ff-84f54313e0a5}" removed="0"/>
</clbl:labelList>
</file>

<file path=docProps/app.xml><?xml version="1.0" encoding="utf-8"?>
<Properties xmlns="http://schemas.openxmlformats.org/officeDocument/2006/extended-properties" xmlns:vt="http://schemas.openxmlformats.org/officeDocument/2006/docPropsVTypes">
  <TotalTime>0</TotalTime>
  <Pages>0</Pages>
  <Words>1010</Words>
  <Characters>0</Characters>
  <Application>Microsoft Office PowerPoint</Application>
  <PresentationFormat>Benutzerdefiniert</PresentationFormat>
  <Lines>0</Lines>
  <Paragraphs>144</Paragraphs>
  <Slides>23</Slides>
  <Notes>3</Notes>
  <HiddenSlides>0</HiddenSlides>
  <MMClips>0</MMClips>
  <ScaleCrop>false</ScaleCrop>
  <HeadingPairs>
    <vt:vector size="6" baseType="variant">
      <vt:variant>
        <vt:lpstr>Verwendete Schriftarten</vt:lpstr>
      </vt:variant>
      <vt:variant>
        <vt:i4>4</vt:i4>
      </vt:variant>
      <vt:variant>
        <vt:lpstr>Design</vt:lpstr>
      </vt:variant>
      <vt:variant>
        <vt:i4>15</vt:i4>
      </vt:variant>
      <vt:variant>
        <vt:lpstr>Folientitel</vt:lpstr>
      </vt:variant>
      <vt:variant>
        <vt:i4>23</vt:i4>
      </vt:variant>
    </vt:vector>
  </HeadingPairs>
  <TitlesOfParts>
    <vt:vector size="42" baseType="lpstr">
      <vt:lpstr>Aptos</vt:lpstr>
      <vt:lpstr>Arial</vt:lpstr>
      <vt:lpstr>Book Antiqua</vt:lpstr>
      <vt:lpstr>Gill Sans Light</vt:lpstr>
      <vt:lpstr>Foto - Vertikal - Dunkel</vt:lpstr>
      <vt:lpstr>Titel - Mitte</vt:lpstr>
      <vt:lpstr>Foto - Horizontal</vt:lpstr>
      <vt:lpstr>Foto - Horizontal - Dunkel</vt:lpstr>
      <vt:lpstr>Titel &amp; Untertitel</vt:lpstr>
      <vt:lpstr>Titel &amp; Untertitel - Foto - Dunkel</vt:lpstr>
      <vt:lpstr>Titel &amp; Aufzählung - Rechts</vt:lpstr>
      <vt:lpstr>Titel &amp; Aufzählung - 2 Spalten</vt:lpstr>
      <vt:lpstr>Titel &amp; Aufzählung - Links</vt:lpstr>
      <vt:lpstr>Titel, Aufzählung &amp; Foto</vt:lpstr>
      <vt:lpstr>Aufzählung</vt:lpstr>
      <vt:lpstr>Leer</vt:lpstr>
      <vt:lpstr>Foto - Vertikal</vt:lpstr>
      <vt:lpstr>Titel - Oben</vt:lpstr>
      <vt:lpstr>Titel - Oben - Dunkel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Referat Edgar Scherkl</dc:title>
  <dc:subject/>
  <dc:creator>Mike Greub</dc:creator>
  <cp:keywords/>
  <dc:description/>
  <cp:lastModifiedBy>Mike Greub</cp:lastModifiedBy>
  <cp:revision>262</cp:revision>
  <dcterms:modified xsi:type="dcterms:W3CDTF">2024-11-21T10:54:41Z</dcterms:modified>
</cp:coreProperties>
</file>